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60" r:id="rId6"/>
    <p:sldId id="258" r:id="rId7"/>
    <p:sldId id="290" r:id="rId8"/>
    <p:sldId id="291" r:id="rId9"/>
    <p:sldId id="281" r:id="rId10"/>
    <p:sldId id="286" r:id="rId11"/>
    <p:sldId id="287" r:id="rId12"/>
    <p:sldId id="288" r:id="rId13"/>
    <p:sldId id="289" r:id="rId14"/>
    <p:sldId id="282" r:id="rId15"/>
    <p:sldId id="292" r:id="rId16"/>
    <p:sldId id="294" r:id="rId17"/>
    <p:sldId id="293" r:id="rId18"/>
    <p:sldId id="283" r:id="rId19"/>
    <p:sldId id="284" r:id="rId20"/>
    <p:sldId id="277" r:id="rId21"/>
    <p:sldId id="270" r:id="rId22"/>
    <p:sldId id="278" r:id="rId23"/>
    <p:sldId id="257" r:id="rId24"/>
    <p:sldId id="259" r:id="rId25"/>
    <p:sldId id="275" r:id="rId26"/>
    <p:sldId id="261" r:id="rId27"/>
    <p:sldId id="262" r:id="rId28"/>
    <p:sldId id="263" r:id="rId29"/>
    <p:sldId id="264" r:id="rId30"/>
    <p:sldId id="265" r:id="rId31"/>
    <p:sldId id="266" r:id="rId32"/>
    <p:sldId id="267" r:id="rId33"/>
    <p:sldId id="268" r:id="rId34"/>
    <p:sldId id="269" r:id="rId35"/>
    <p:sldId id="271" r:id="rId36"/>
    <p:sldId id="272" r:id="rId37"/>
    <p:sldId id="273" r:id="rId38"/>
    <p:sldId id="274" r:id="rId39"/>
  </p:sldIdLst>
  <p:sldSz cx="18288000" cy="10287000"/>
  <p:notesSz cx="6858000" cy="9144000"/>
  <p:embeddedFontLst>
    <p:embeddedFont>
      <p:font typeface="Calibri" panose="020F0502020204030204" pitchFamily="34" charset="0"/>
      <p:regular r:id="rId40"/>
      <p:bold r:id="rId41"/>
      <p:italic r:id="rId42"/>
      <p:boldItalic r:id="rId43"/>
    </p:embeddedFont>
    <p:embeddedFont>
      <p:font typeface="Canva Sans" panose="020B0604020202020204" charset="0"/>
      <p:regular r:id="rId44"/>
    </p:embeddedFont>
    <p:embeddedFont>
      <p:font typeface="DM Sans" pitchFamily="2" charset="0"/>
      <p:regular r:id="rId45"/>
      <p:bold r:id="rId46"/>
      <p:italic r:id="rId47"/>
      <p:boldItalic r:id="rId48"/>
    </p:embeddedFont>
    <p:embeddedFont>
      <p:font typeface="DM Sans Bold" charset="0"/>
      <p:regular r:id="rId49"/>
    </p:embeddedFont>
    <p:embeddedFont>
      <p:font typeface="DM Sans Italics"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8CA9AD"/>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283286-D9C4-4A04-A3D4-F38D27EF1F32}" v="54" dt="2023-10-07T15:37:14.333"/>
    <p1510:client id="{BFB8A4FA-790E-4EE6-805C-F17538BB0892}" v="12" dt="2023-10-07T15:36:22.5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82"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sv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Excel_Worksheet_83DA40D0.xlsx"/><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105400" y="1008267"/>
            <a:ext cx="12220370" cy="3263266"/>
          </a:xfrm>
          <a:prstGeom prst="rect">
            <a:avLst/>
          </a:prstGeom>
        </p:spPr>
        <p:txBody>
          <a:bodyPr wrap="square" lIns="0" tIns="0" rIns="0" bIns="0" rtlCol="0" anchor="t">
            <a:spAutoFit/>
          </a:bodyPr>
          <a:lstStyle/>
          <a:p>
            <a:pPr algn="ctr">
              <a:lnSpc>
                <a:spcPts val="12500"/>
              </a:lnSpc>
            </a:pPr>
            <a:r>
              <a:rPr lang="en-US" sz="12500">
                <a:solidFill>
                  <a:srgbClr val="FFFFFF"/>
                </a:solidFill>
                <a:latin typeface="DM Sans Bold"/>
              </a:rPr>
              <a:t>Lending Club Case Study</a:t>
            </a:r>
          </a:p>
        </p:txBody>
      </p:sp>
      <p:sp>
        <p:nvSpPr>
          <p:cNvPr id="7" name="TextBox 7"/>
          <p:cNvSpPr txBox="1"/>
          <p:nvPr/>
        </p:nvSpPr>
        <p:spPr>
          <a:xfrm>
            <a:off x="12015685" y="9584262"/>
            <a:ext cx="5722116" cy="529889"/>
          </a:xfrm>
          <a:prstGeom prst="rect">
            <a:avLst/>
          </a:prstGeom>
        </p:spPr>
        <p:txBody>
          <a:bodyPr lIns="0" tIns="0" rIns="0" bIns="0" rtlCol="0" anchor="t">
            <a:spAutoFit/>
          </a:bodyPr>
          <a:lstStyle/>
          <a:p>
            <a:pPr algn="r">
              <a:lnSpc>
                <a:spcPts val="4070"/>
              </a:lnSpc>
            </a:pPr>
            <a:r>
              <a:rPr lang="en-US" sz="3700">
                <a:solidFill>
                  <a:srgbClr val="FFFFFF"/>
                </a:solidFill>
                <a:latin typeface="DM Sans Italics"/>
              </a:rPr>
              <a:t>Deepak </a:t>
            </a:r>
          </a:p>
        </p:txBody>
      </p:sp>
      <p:sp>
        <p:nvSpPr>
          <p:cNvPr id="9" name="Freeform 9"/>
          <p:cNvSpPr/>
          <p:nvPr/>
        </p:nvSpPr>
        <p:spPr>
          <a:xfrm rot="-10800000">
            <a:off x="152400" y="7505700"/>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MANIPULATION</a:t>
            </a:r>
          </a:p>
        </p:txBody>
      </p:sp>
      <p:sp>
        <p:nvSpPr>
          <p:cNvPr id="12" name="TextBox 11">
            <a:extLst>
              <a:ext uri="{FF2B5EF4-FFF2-40B4-BE49-F238E27FC236}">
                <a16:creationId xmlns:a16="http://schemas.microsoft.com/office/drawing/2014/main" id="{467C2170-5CA8-B170-43CB-5B5960DE7571}"/>
              </a:ext>
            </a:extLst>
          </p:cNvPr>
          <p:cNvSpPr txBox="1"/>
          <p:nvPr/>
        </p:nvSpPr>
        <p:spPr>
          <a:xfrm>
            <a:off x="457200" y="1182914"/>
            <a:ext cx="6324600" cy="2963696"/>
          </a:xfrm>
          <a:prstGeom prst="rect">
            <a:avLst/>
          </a:prstGeom>
          <a:solidFill>
            <a:srgbClr val="D9D9D9"/>
          </a:solidFill>
        </p:spPr>
        <p:txBody>
          <a:bodyPr wrap="square" lIns="0" tIns="0" rIns="0" bIns="0" rtlCol="0" anchor="ctr">
            <a:spAutoFit/>
          </a:bodyPr>
          <a:lstStyle/>
          <a:p>
            <a:pPr marL="342900" indent="-342900">
              <a:lnSpc>
                <a:spcPts val="3850"/>
              </a:lnSpc>
              <a:buFont typeface="Arial" panose="020B0604020202020204" pitchFamily="34" charset="0"/>
              <a:buChar char="•"/>
            </a:pPr>
            <a:r>
              <a:rPr lang="en-US" sz="2400">
                <a:latin typeface="DM Sans"/>
              </a:rPr>
              <a:t>Extracted year and month information from the existing date column. </a:t>
            </a:r>
          </a:p>
          <a:p>
            <a:pPr marL="342900" indent="-342900">
              <a:lnSpc>
                <a:spcPts val="3850"/>
              </a:lnSpc>
              <a:buFont typeface="Arial" panose="020B0604020202020204" pitchFamily="34" charset="0"/>
              <a:buChar char="•"/>
            </a:pPr>
            <a:r>
              <a:rPr lang="en-US" sz="2400">
                <a:latin typeface="DM Sans"/>
              </a:rPr>
              <a:t>Why is this required ? This is required to check whether there is a significant influence of year and month data on the default rate.</a:t>
            </a:r>
          </a:p>
        </p:txBody>
      </p:sp>
      <p:pic>
        <p:nvPicPr>
          <p:cNvPr id="7" name="Picture 6">
            <a:extLst>
              <a:ext uri="{FF2B5EF4-FFF2-40B4-BE49-F238E27FC236}">
                <a16:creationId xmlns:a16="http://schemas.microsoft.com/office/drawing/2014/main" id="{E349D654-BF8C-61B5-C04B-B6E307376201}"/>
              </a:ext>
            </a:extLst>
          </p:cNvPr>
          <p:cNvPicPr>
            <a:picLocks noChangeAspect="1"/>
          </p:cNvPicPr>
          <p:nvPr/>
        </p:nvPicPr>
        <p:blipFill>
          <a:blip r:embed="rId2"/>
          <a:stretch>
            <a:fillRect/>
          </a:stretch>
        </p:blipFill>
        <p:spPr>
          <a:xfrm>
            <a:off x="7049074" y="1182914"/>
            <a:ext cx="10956986" cy="4493986"/>
          </a:xfrm>
          <a:prstGeom prst="rect">
            <a:avLst/>
          </a:prstGeom>
          <a:ln w="38100">
            <a:solidFill>
              <a:schemeClr val="tx1"/>
            </a:solidFill>
          </a:ln>
        </p:spPr>
      </p:pic>
    </p:spTree>
    <p:extLst>
      <p:ext uri="{BB962C8B-B14F-4D97-AF65-F5344CB8AC3E}">
        <p14:creationId xmlns:p14="http://schemas.microsoft.com/office/powerpoint/2010/main" val="1471183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pic>
        <p:nvPicPr>
          <p:cNvPr id="2050" name="Picture 2" descr="Figure 1. Loan Data Set">
            <a:extLst>
              <a:ext uri="{FF2B5EF4-FFF2-40B4-BE49-F238E27FC236}">
                <a16:creationId xmlns:a16="http://schemas.microsoft.com/office/drawing/2014/main" id="{EC32F0B9-F7C6-AA0F-0A15-7ADA3BAD9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571500"/>
            <a:ext cx="17049750" cy="874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557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685516"/>
            <a:ext cx="14706599" cy="745124"/>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a:solidFill>
                  <a:schemeClr val="bg1"/>
                </a:solidFill>
                <a:latin typeface="DM Sans"/>
              </a:rPr>
              <a:t>This section deals with data analysis using various methods</a:t>
            </a:r>
          </a:p>
        </p:txBody>
      </p:sp>
      <p:sp>
        <p:nvSpPr>
          <p:cNvPr id="6" name="Rectangle 5">
            <a:extLst>
              <a:ext uri="{FF2B5EF4-FFF2-40B4-BE49-F238E27FC236}">
                <a16:creationId xmlns:a16="http://schemas.microsoft.com/office/drawing/2014/main" id="{6988FE21-0814-076F-1C3D-AF14E7F35F15}"/>
              </a:ext>
            </a:extLst>
          </p:cNvPr>
          <p:cNvSpPr/>
          <p:nvPr/>
        </p:nvSpPr>
        <p:spPr>
          <a:xfrm>
            <a:off x="1962150" y="342900"/>
            <a:ext cx="14363700" cy="44196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a:t>
            </a:r>
          </a:p>
        </p:txBody>
      </p:sp>
    </p:spTree>
    <p:extLst>
      <p:ext uri="{BB962C8B-B14F-4D97-AF65-F5344CB8AC3E}">
        <p14:creationId xmlns:p14="http://schemas.microsoft.com/office/powerpoint/2010/main" val="3319900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MANIPULATION</a:t>
            </a:r>
          </a:p>
        </p:txBody>
      </p:sp>
      <p:sp>
        <p:nvSpPr>
          <p:cNvPr id="12" name="TextBox 11">
            <a:extLst>
              <a:ext uri="{FF2B5EF4-FFF2-40B4-BE49-F238E27FC236}">
                <a16:creationId xmlns:a16="http://schemas.microsoft.com/office/drawing/2014/main" id="{467C2170-5CA8-B170-43CB-5B5960DE7571}"/>
              </a:ext>
            </a:extLst>
          </p:cNvPr>
          <p:cNvSpPr txBox="1"/>
          <p:nvPr/>
        </p:nvSpPr>
        <p:spPr>
          <a:xfrm>
            <a:off x="457200" y="2433256"/>
            <a:ext cx="6324600" cy="463012"/>
          </a:xfrm>
          <a:prstGeom prst="rect">
            <a:avLst/>
          </a:prstGeom>
          <a:solidFill>
            <a:srgbClr val="D9D9D9"/>
          </a:solidFill>
        </p:spPr>
        <p:txBody>
          <a:bodyPr wrap="square" lIns="0" tIns="0" rIns="0" bIns="0" rtlCol="0" anchor="ctr">
            <a:spAutoFit/>
          </a:bodyPr>
          <a:lstStyle/>
          <a:p>
            <a:pPr marL="342900" indent="-342900">
              <a:lnSpc>
                <a:spcPts val="3850"/>
              </a:lnSpc>
              <a:buFont typeface="Arial" panose="020B0604020202020204" pitchFamily="34" charset="0"/>
              <a:buChar char="•"/>
            </a:pPr>
            <a:r>
              <a:rPr lang="en-US" sz="2400">
                <a:latin typeface="DM Sans"/>
              </a:rPr>
              <a:t>Lorem </a:t>
            </a:r>
            <a:r>
              <a:rPr lang="en-US" sz="2400" err="1">
                <a:latin typeface="DM Sans"/>
              </a:rPr>
              <a:t>ipsom</a:t>
            </a:r>
            <a:r>
              <a:rPr lang="en-US" sz="2400">
                <a:latin typeface="DM Sans"/>
              </a:rPr>
              <a:t> .</a:t>
            </a:r>
            <a:r>
              <a:rPr lang="en-US" sz="2400" err="1">
                <a:latin typeface="DM Sans"/>
              </a:rPr>
              <a:t>sadfasfdasfd</a:t>
            </a:r>
            <a:endParaRPr lang="en-US" sz="2400">
              <a:latin typeface="DM Sans"/>
            </a:endParaRPr>
          </a:p>
        </p:txBody>
      </p:sp>
    </p:spTree>
    <p:extLst>
      <p:ext uri="{BB962C8B-B14F-4D97-AF65-F5344CB8AC3E}">
        <p14:creationId xmlns:p14="http://schemas.microsoft.com/office/powerpoint/2010/main" val="3717366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685516"/>
            <a:ext cx="14706599" cy="2223831"/>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a:solidFill>
                  <a:schemeClr val="bg1"/>
                </a:solidFill>
                <a:latin typeface="DM Sans"/>
              </a:rPr>
              <a:t>The objective of this section is to conduct univariate and segmented univariate analyses and identify 5 critical driver variables</a:t>
            </a:r>
          </a:p>
        </p:txBody>
      </p:sp>
      <p:sp>
        <p:nvSpPr>
          <p:cNvPr id="6" name="Rectangle 5">
            <a:extLst>
              <a:ext uri="{FF2B5EF4-FFF2-40B4-BE49-F238E27FC236}">
                <a16:creationId xmlns:a16="http://schemas.microsoft.com/office/drawing/2014/main" id="{6988FE21-0814-076F-1C3D-AF14E7F35F15}"/>
              </a:ext>
            </a:extLst>
          </p:cNvPr>
          <p:cNvSpPr/>
          <p:nvPr/>
        </p:nvSpPr>
        <p:spPr>
          <a:xfrm>
            <a:off x="1962150" y="342900"/>
            <a:ext cx="14363700" cy="44196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 : UNIVARIATE &amp; SEGMENTED UNIVARIATE </a:t>
            </a:r>
          </a:p>
        </p:txBody>
      </p:sp>
    </p:spTree>
    <p:extLst>
      <p:ext uri="{BB962C8B-B14F-4D97-AF65-F5344CB8AC3E}">
        <p14:creationId xmlns:p14="http://schemas.microsoft.com/office/powerpoint/2010/main" val="1108279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685516"/>
            <a:ext cx="14706599" cy="2963184"/>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a:solidFill>
                  <a:schemeClr val="bg1"/>
                </a:solidFill>
                <a:latin typeface="DM Sans"/>
              </a:rPr>
              <a:t>The objective of this section is to generate and utilize business-driven, type-driven, and data-driven metrics for significant variables and providing a reasoned explanation for their creation and application in the analysis</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028700"/>
            <a:ext cx="12420600" cy="37338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 : DERIVED METRICS</a:t>
            </a:r>
          </a:p>
        </p:txBody>
      </p:sp>
    </p:spTree>
    <p:extLst>
      <p:ext uri="{BB962C8B-B14F-4D97-AF65-F5344CB8AC3E}">
        <p14:creationId xmlns:p14="http://schemas.microsoft.com/office/powerpoint/2010/main" val="1670938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685516"/>
            <a:ext cx="14706599" cy="2223831"/>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a:solidFill>
                  <a:schemeClr val="bg1"/>
                </a:solidFill>
                <a:latin typeface="DM Sans"/>
              </a:rPr>
              <a:t>The objective of this section is to conduct bivariate analysis and identify combinations of driver variables relevant to the business objective</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028700"/>
            <a:ext cx="12420600" cy="37338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ANALYSIS : BIVARIATE ANALYSIS</a:t>
            </a:r>
          </a:p>
        </p:txBody>
      </p:sp>
    </p:spTree>
    <p:extLst>
      <p:ext uri="{BB962C8B-B14F-4D97-AF65-F5344CB8AC3E}">
        <p14:creationId xmlns:p14="http://schemas.microsoft.com/office/powerpoint/2010/main" val="171780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1771" y="305938"/>
            <a:ext cx="18298886" cy="722762"/>
          </a:xfrm>
          <a:prstGeom prst="rect">
            <a:avLst/>
          </a:prstGeom>
        </p:spPr>
        <p:txBody>
          <a:bodyPr wrap="square" lIns="0" tIns="0" rIns="0" bIns="0" rtlCol="0" anchor="ctr">
            <a:spAutoFit/>
          </a:bodyPr>
          <a:lstStyle/>
          <a:p>
            <a:pPr algn="ctr">
              <a:lnSpc>
                <a:spcPts val="4950"/>
              </a:lnSpc>
            </a:pPr>
            <a:r>
              <a:rPr lang="en-US" sz="6600">
                <a:solidFill>
                  <a:srgbClr val="8CA9AD"/>
                </a:solidFill>
                <a:latin typeface="DM Sans Bold"/>
              </a:rPr>
              <a:t>OUR COMPANY </a:t>
            </a:r>
          </a:p>
        </p:txBody>
      </p:sp>
      <p:sp>
        <p:nvSpPr>
          <p:cNvPr id="5" name="TextBox 5"/>
          <p:cNvSpPr txBox="1"/>
          <p:nvPr/>
        </p:nvSpPr>
        <p:spPr>
          <a:xfrm>
            <a:off x="609600" y="876300"/>
            <a:ext cx="17221200" cy="7755969"/>
          </a:xfrm>
          <a:prstGeom prst="rect">
            <a:avLst/>
          </a:prstGeom>
        </p:spPr>
        <p:txBody>
          <a:bodyPr wrap="square" lIns="0" tIns="0" rIns="0" bIns="0" rtlCol="0" anchor="t">
            <a:spAutoFit/>
          </a:bodyPr>
          <a:lstStyle/>
          <a:p>
            <a:pPr algn="l" rtl="0"/>
            <a:r>
              <a:rPr lang="en-US" sz="2800" b="0" i="0">
                <a:solidFill>
                  <a:srgbClr val="091E42"/>
                </a:solidFill>
                <a:effectLst/>
                <a:latin typeface="freight-text-pro"/>
              </a:rPr>
              <a:t>The right problem is solved which is coherent with the needs of the business. The analysis has a clear structure and the flow is easy to understand.</a:t>
            </a:r>
          </a:p>
          <a:p>
            <a:pPr algn="l" rtl="0"/>
            <a:endParaRPr lang="en-US" sz="2800" b="0" i="0">
              <a:solidFill>
                <a:srgbClr val="091E42"/>
              </a:solidFill>
              <a:effectLst/>
              <a:latin typeface="freight-text-pro"/>
            </a:endParaRPr>
          </a:p>
          <a:p>
            <a:pPr algn="l" rtl="0"/>
            <a:r>
              <a:rPr lang="en-US" sz="2800" b="0" i="0">
                <a:solidFill>
                  <a:srgbClr val="091E42"/>
                </a:solidFill>
                <a:effectLst/>
                <a:latin typeface="freight-text-pro"/>
              </a:rPr>
              <a:t>Univariate and segmented univariate analysis is done correctly and appropriate realistic assumptions are made wherever required. The analyses successfully identify at least the 5 important driver variables (i.e. variables which are strong indicators of default).</a:t>
            </a:r>
          </a:p>
          <a:p>
            <a:pPr algn="l" rtl="0"/>
            <a:r>
              <a:rPr lang="en-US" sz="2800" b="0" i="0">
                <a:solidFill>
                  <a:srgbClr val="091E42"/>
                </a:solidFill>
                <a:effectLst/>
                <a:latin typeface="freight-text-pro"/>
              </a:rPr>
              <a:t> </a:t>
            </a:r>
          </a:p>
          <a:p>
            <a:pPr algn="l" rtl="0"/>
            <a:r>
              <a:rPr lang="en-US" sz="2800" b="0" i="0">
                <a:solidFill>
                  <a:srgbClr val="091E42"/>
                </a:solidFill>
                <a:effectLst/>
                <a:latin typeface="freight-text-pro"/>
              </a:rPr>
              <a:t>Business-driven, type-driven and data-driven metrics are created for the important variables and </a:t>
            </a:r>
            <a:r>
              <a:rPr lang="en-US" sz="2800" b="0" i="0" err="1">
                <a:solidFill>
                  <a:srgbClr val="091E42"/>
                </a:solidFill>
                <a:effectLst/>
                <a:latin typeface="freight-text-pro"/>
              </a:rPr>
              <a:t>utilised</a:t>
            </a:r>
            <a:r>
              <a:rPr lang="en-US" sz="2800" b="0" i="0">
                <a:solidFill>
                  <a:srgbClr val="091E42"/>
                </a:solidFill>
                <a:effectLst/>
                <a:latin typeface="freight-text-pro"/>
              </a:rPr>
              <a:t> for analysis. The explanation for creating the derived metrics is mentioned and is reasonable.</a:t>
            </a:r>
          </a:p>
          <a:p>
            <a:pPr algn="l" rtl="0"/>
            <a:r>
              <a:rPr lang="en-US" sz="2800" b="0" i="0">
                <a:solidFill>
                  <a:srgbClr val="091E42"/>
                </a:solidFill>
                <a:effectLst/>
                <a:latin typeface="freight-text-pro"/>
              </a:rPr>
              <a:t> </a:t>
            </a:r>
          </a:p>
          <a:p>
            <a:pPr algn="l" rtl="0"/>
            <a:r>
              <a:rPr lang="en-US" sz="2800" b="0" i="0">
                <a:solidFill>
                  <a:srgbClr val="091E42"/>
                </a:solidFill>
                <a:effectLst/>
                <a:latin typeface="freight-text-pro"/>
              </a:rPr>
              <a:t>Bivariate analysis is performed correctly and is able to identify the important combinations of driver variables. The combinations of variables are chosen such that they make business or analytical sense. </a:t>
            </a:r>
          </a:p>
          <a:p>
            <a:pPr algn="l" rtl="0"/>
            <a:r>
              <a:rPr lang="en-US" sz="2800" b="0" i="0">
                <a:solidFill>
                  <a:srgbClr val="091E42"/>
                </a:solidFill>
                <a:effectLst/>
                <a:latin typeface="freight-text-pro"/>
              </a:rPr>
              <a:t> </a:t>
            </a:r>
          </a:p>
          <a:p>
            <a:pPr algn="l" rtl="0"/>
            <a:r>
              <a:rPr lang="en-US" sz="2800" b="0" i="0">
                <a:solidFill>
                  <a:srgbClr val="091E42"/>
                </a:solidFill>
                <a:effectLst/>
                <a:latin typeface="freight-text-pro"/>
              </a:rPr>
              <a:t>The most useful insights are explained correctly in the comments.</a:t>
            </a:r>
          </a:p>
          <a:p>
            <a:pPr algn="l" rtl="0"/>
            <a:r>
              <a:rPr lang="en-US" sz="2800" b="0" i="0">
                <a:solidFill>
                  <a:srgbClr val="091E42"/>
                </a:solidFill>
                <a:effectLst/>
                <a:latin typeface="freight-text-pro"/>
              </a:rPr>
              <a:t>  </a:t>
            </a:r>
          </a:p>
          <a:p>
            <a:pPr algn="l" rtl="0"/>
            <a:r>
              <a:rPr lang="en-US" sz="2800" b="0" i="0">
                <a:solidFill>
                  <a:srgbClr val="091E42"/>
                </a:solidFill>
                <a:effectLst/>
                <a:latin typeface="freight-text-pro"/>
              </a:rPr>
              <a:t>Appropriate plots are created to present the results of the analysis. The choice of plots for respective cases is correct. The plots should clearly present the relevant insights and should be easy to read. The axes and important data points are labelled correctly.</a:t>
            </a:r>
          </a:p>
        </p:txBody>
      </p:sp>
    </p:spTree>
    <p:extLst>
      <p:ext uri="{BB962C8B-B14F-4D97-AF65-F5344CB8AC3E}">
        <p14:creationId xmlns:p14="http://schemas.microsoft.com/office/powerpoint/2010/main" val="2652123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884039"/>
            <a:ext cx="3086100" cy="3230761"/>
          </a:xfrm>
          <a:prstGeom prst="rect">
            <a:avLst/>
          </a:prstGeom>
        </p:spPr>
        <p:txBody>
          <a:bodyPr lIns="50800" tIns="50800" rIns="50800" bIns="50800" rtlCol="0" anchor="ctr"/>
          <a:lstStyle/>
          <a:p>
            <a:pPr algn="ctr">
              <a:lnSpc>
                <a:spcPts val="2659"/>
              </a:lnSpc>
              <a:spcBef>
                <a:spcPct val="0"/>
              </a:spcBef>
            </a:pPr>
            <a:endParaRPr/>
          </a:p>
        </p:txBody>
      </p:sp>
      <p:grpSp>
        <p:nvGrpSpPr>
          <p:cNvPr id="5" name="Group 5"/>
          <p:cNvGrpSpPr/>
          <p:nvPr/>
        </p:nvGrpSpPr>
        <p:grpSpPr>
          <a:xfrm>
            <a:off x="1791478" y="2382662"/>
            <a:ext cx="2618968" cy="616879"/>
            <a:chOff x="0" y="0"/>
            <a:chExt cx="985454" cy="232117"/>
          </a:xfrm>
        </p:grpSpPr>
        <p:sp>
          <p:nvSpPr>
            <p:cNvPr id="6" name="Freeform 6"/>
            <p:cNvSpPr/>
            <p:nvPr/>
          </p:nvSpPr>
          <p:spPr>
            <a:xfrm>
              <a:off x="0" y="0"/>
              <a:ext cx="985454" cy="232117"/>
            </a:xfrm>
            <a:custGeom>
              <a:avLst/>
              <a:gdLst/>
              <a:ahLst/>
              <a:cxnLst/>
              <a:rect l="l" t="t" r="r" b="b"/>
              <a:pathLst>
                <a:path w="985454" h="232117">
                  <a:moveTo>
                    <a:pt x="116058" y="0"/>
                  </a:moveTo>
                  <a:lnTo>
                    <a:pt x="869396" y="0"/>
                  </a:lnTo>
                  <a:cubicBezTo>
                    <a:pt x="900176" y="0"/>
                    <a:pt x="929696" y="12228"/>
                    <a:pt x="951461" y="33993"/>
                  </a:cubicBezTo>
                  <a:cubicBezTo>
                    <a:pt x="973227" y="55758"/>
                    <a:pt x="985454" y="85278"/>
                    <a:pt x="985454" y="116058"/>
                  </a:cubicBezTo>
                  <a:lnTo>
                    <a:pt x="985454" y="116058"/>
                  </a:lnTo>
                  <a:cubicBezTo>
                    <a:pt x="985454" y="146839"/>
                    <a:pt x="973227" y="176359"/>
                    <a:pt x="951461" y="198124"/>
                  </a:cubicBezTo>
                  <a:cubicBezTo>
                    <a:pt x="929696" y="219889"/>
                    <a:pt x="900176" y="232117"/>
                    <a:pt x="869396" y="232117"/>
                  </a:cubicBezTo>
                  <a:lnTo>
                    <a:pt x="116058" y="232117"/>
                  </a:lnTo>
                  <a:cubicBezTo>
                    <a:pt x="85278" y="232117"/>
                    <a:pt x="55758" y="219889"/>
                    <a:pt x="33993" y="198124"/>
                  </a:cubicBezTo>
                  <a:cubicBezTo>
                    <a:pt x="12228" y="176359"/>
                    <a:pt x="0" y="146839"/>
                    <a:pt x="0" y="116058"/>
                  </a:cubicBezTo>
                  <a:lnTo>
                    <a:pt x="0" y="116058"/>
                  </a:lnTo>
                  <a:cubicBezTo>
                    <a:pt x="0" y="85278"/>
                    <a:pt x="12228" y="55758"/>
                    <a:pt x="33993" y="33993"/>
                  </a:cubicBezTo>
                  <a:cubicBezTo>
                    <a:pt x="55758" y="12228"/>
                    <a:pt x="85278" y="0"/>
                    <a:pt x="116058" y="0"/>
                  </a:cubicBezTo>
                  <a:close/>
                </a:path>
              </a:pathLst>
            </a:custGeom>
            <a:solidFill>
              <a:srgbClr val="8CA9AD"/>
            </a:solidFill>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438725" y="2468387"/>
            <a:ext cx="3058575" cy="1614746"/>
            <a:chOff x="0" y="0"/>
            <a:chExt cx="1302599" cy="687695"/>
          </a:xfrm>
        </p:grpSpPr>
        <p:sp>
          <p:nvSpPr>
            <p:cNvPr id="9" name="Freeform 9"/>
            <p:cNvSpPr/>
            <p:nvPr/>
          </p:nvSpPr>
          <p:spPr>
            <a:xfrm>
              <a:off x="0" y="0"/>
              <a:ext cx="1302599" cy="687695"/>
            </a:xfrm>
            <a:custGeom>
              <a:avLst/>
              <a:gdLst/>
              <a:ahLst/>
              <a:cxnLst/>
              <a:rect l="l" t="t" r="r" b="b"/>
              <a:pathLst>
                <a:path w="1302599" h="687695">
                  <a:moveTo>
                    <a:pt x="129092" y="0"/>
                  </a:moveTo>
                  <a:lnTo>
                    <a:pt x="1173507" y="0"/>
                  </a:lnTo>
                  <a:cubicBezTo>
                    <a:pt x="1244803" y="0"/>
                    <a:pt x="1302599" y="57797"/>
                    <a:pt x="1302599" y="129092"/>
                  </a:cubicBezTo>
                  <a:lnTo>
                    <a:pt x="1302599" y="558603"/>
                  </a:lnTo>
                  <a:cubicBezTo>
                    <a:pt x="1302599" y="629899"/>
                    <a:pt x="1244803" y="687695"/>
                    <a:pt x="1173507" y="687695"/>
                  </a:cubicBezTo>
                  <a:lnTo>
                    <a:pt x="129092" y="687695"/>
                  </a:lnTo>
                  <a:cubicBezTo>
                    <a:pt x="57797" y="687695"/>
                    <a:pt x="0" y="629899"/>
                    <a:pt x="0" y="558603"/>
                  </a:cubicBezTo>
                  <a:lnTo>
                    <a:pt x="0" y="129092"/>
                  </a:lnTo>
                  <a:cubicBezTo>
                    <a:pt x="0" y="57797"/>
                    <a:pt x="57797" y="0"/>
                    <a:pt x="129092" y="0"/>
                  </a:cubicBezTo>
                  <a:close/>
                </a:path>
              </a:pathLst>
            </a:custGeom>
            <a:solidFill>
              <a:srgbClr val="8CA9AD"/>
            </a:solidFill>
          </p:spPr>
          <p:txBody>
            <a:bodyPr/>
            <a:lstStyle/>
            <a:p>
              <a:endParaRPr lang="en-IN"/>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3438725" y="4659271"/>
            <a:ext cx="3058575" cy="1614746"/>
            <a:chOff x="0" y="0"/>
            <a:chExt cx="1302599" cy="687695"/>
          </a:xfrm>
        </p:grpSpPr>
        <p:sp>
          <p:nvSpPr>
            <p:cNvPr id="12" name="Freeform 12"/>
            <p:cNvSpPr/>
            <p:nvPr/>
          </p:nvSpPr>
          <p:spPr>
            <a:xfrm>
              <a:off x="0" y="0"/>
              <a:ext cx="1302599" cy="687695"/>
            </a:xfrm>
            <a:custGeom>
              <a:avLst/>
              <a:gdLst/>
              <a:ahLst/>
              <a:cxnLst/>
              <a:rect l="l" t="t" r="r" b="b"/>
              <a:pathLst>
                <a:path w="1302599" h="687695">
                  <a:moveTo>
                    <a:pt x="129092" y="0"/>
                  </a:moveTo>
                  <a:lnTo>
                    <a:pt x="1173507" y="0"/>
                  </a:lnTo>
                  <a:cubicBezTo>
                    <a:pt x="1244803" y="0"/>
                    <a:pt x="1302599" y="57797"/>
                    <a:pt x="1302599" y="129092"/>
                  </a:cubicBezTo>
                  <a:lnTo>
                    <a:pt x="1302599" y="558603"/>
                  </a:lnTo>
                  <a:cubicBezTo>
                    <a:pt x="1302599" y="629899"/>
                    <a:pt x="1244803" y="687695"/>
                    <a:pt x="1173507" y="687695"/>
                  </a:cubicBezTo>
                  <a:lnTo>
                    <a:pt x="129092" y="687695"/>
                  </a:lnTo>
                  <a:cubicBezTo>
                    <a:pt x="57797" y="687695"/>
                    <a:pt x="0" y="629899"/>
                    <a:pt x="0" y="558603"/>
                  </a:cubicBezTo>
                  <a:lnTo>
                    <a:pt x="0" y="129092"/>
                  </a:lnTo>
                  <a:cubicBezTo>
                    <a:pt x="0" y="57797"/>
                    <a:pt x="57797" y="0"/>
                    <a:pt x="129092" y="0"/>
                  </a:cubicBezTo>
                  <a:close/>
                </a:path>
              </a:pathLst>
            </a:custGeom>
            <a:solidFill>
              <a:srgbClr val="8CA9AD"/>
            </a:solidFill>
          </p:spPr>
          <p:txBody>
            <a:bodyPr/>
            <a:lstStyle/>
            <a:p>
              <a:endParaRPr lang="en-IN"/>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3438725" y="6850156"/>
            <a:ext cx="3058575" cy="1614746"/>
            <a:chOff x="0" y="0"/>
            <a:chExt cx="1302599" cy="687695"/>
          </a:xfrm>
        </p:grpSpPr>
        <p:sp>
          <p:nvSpPr>
            <p:cNvPr id="15" name="Freeform 15"/>
            <p:cNvSpPr/>
            <p:nvPr/>
          </p:nvSpPr>
          <p:spPr>
            <a:xfrm>
              <a:off x="0" y="0"/>
              <a:ext cx="1302599" cy="687695"/>
            </a:xfrm>
            <a:custGeom>
              <a:avLst/>
              <a:gdLst/>
              <a:ahLst/>
              <a:cxnLst/>
              <a:rect l="l" t="t" r="r" b="b"/>
              <a:pathLst>
                <a:path w="1302599" h="687695">
                  <a:moveTo>
                    <a:pt x="129092" y="0"/>
                  </a:moveTo>
                  <a:lnTo>
                    <a:pt x="1173507" y="0"/>
                  </a:lnTo>
                  <a:cubicBezTo>
                    <a:pt x="1244803" y="0"/>
                    <a:pt x="1302599" y="57797"/>
                    <a:pt x="1302599" y="129092"/>
                  </a:cubicBezTo>
                  <a:lnTo>
                    <a:pt x="1302599" y="558603"/>
                  </a:lnTo>
                  <a:cubicBezTo>
                    <a:pt x="1302599" y="629899"/>
                    <a:pt x="1244803" y="687695"/>
                    <a:pt x="1173507" y="687695"/>
                  </a:cubicBezTo>
                  <a:lnTo>
                    <a:pt x="129092" y="687695"/>
                  </a:lnTo>
                  <a:cubicBezTo>
                    <a:pt x="57797" y="687695"/>
                    <a:pt x="0" y="629899"/>
                    <a:pt x="0" y="558603"/>
                  </a:cubicBezTo>
                  <a:lnTo>
                    <a:pt x="0" y="129092"/>
                  </a:lnTo>
                  <a:cubicBezTo>
                    <a:pt x="0" y="57797"/>
                    <a:pt x="57797" y="0"/>
                    <a:pt x="129092" y="0"/>
                  </a:cubicBezTo>
                  <a:close/>
                </a:path>
              </a:pathLst>
            </a:custGeom>
            <a:solidFill>
              <a:srgbClr val="8CA9AD"/>
            </a:solidFill>
          </p:spPr>
          <p:txBody>
            <a:bodyPr/>
            <a:lstStyle/>
            <a:p>
              <a:endParaRPr lang="en-IN"/>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1478" y="4505325"/>
            <a:ext cx="2618968" cy="616879"/>
            <a:chOff x="0" y="0"/>
            <a:chExt cx="985454" cy="232117"/>
          </a:xfrm>
        </p:grpSpPr>
        <p:sp>
          <p:nvSpPr>
            <p:cNvPr id="18" name="Freeform 18"/>
            <p:cNvSpPr/>
            <p:nvPr/>
          </p:nvSpPr>
          <p:spPr>
            <a:xfrm>
              <a:off x="0" y="0"/>
              <a:ext cx="985454" cy="232117"/>
            </a:xfrm>
            <a:custGeom>
              <a:avLst/>
              <a:gdLst/>
              <a:ahLst/>
              <a:cxnLst/>
              <a:rect l="l" t="t" r="r" b="b"/>
              <a:pathLst>
                <a:path w="985454" h="232117">
                  <a:moveTo>
                    <a:pt x="116058" y="0"/>
                  </a:moveTo>
                  <a:lnTo>
                    <a:pt x="869396" y="0"/>
                  </a:lnTo>
                  <a:cubicBezTo>
                    <a:pt x="900176" y="0"/>
                    <a:pt x="929696" y="12228"/>
                    <a:pt x="951461" y="33993"/>
                  </a:cubicBezTo>
                  <a:cubicBezTo>
                    <a:pt x="973227" y="55758"/>
                    <a:pt x="985454" y="85278"/>
                    <a:pt x="985454" y="116058"/>
                  </a:cubicBezTo>
                  <a:lnTo>
                    <a:pt x="985454" y="116058"/>
                  </a:lnTo>
                  <a:cubicBezTo>
                    <a:pt x="985454" y="146839"/>
                    <a:pt x="973227" y="176359"/>
                    <a:pt x="951461" y="198124"/>
                  </a:cubicBezTo>
                  <a:cubicBezTo>
                    <a:pt x="929696" y="219889"/>
                    <a:pt x="900176" y="232117"/>
                    <a:pt x="869396" y="232117"/>
                  </a:cubicBezTo>
                  <a:lnTo>
                    <a:pt x="116058" y="232117"/>
                  </a:lnTo>
                  <a:cubicBezTo>
                    <a:pt x="85278" y="232117"/>
                    <a:pt x="55758" y="219889"/>
                    <a:pt x="33993" y="198124"/>
                  </a:cubicBezTo>
                  <a:cubicBezTo>
                    <a:pt x="12228" y="176359"/>
                    <a:pt x="0" y="146839"/>
                    <a:pt x="0" y="116058"/>
                  </a:cubicBezTo>
                  <a:lnTo>
                    <a:pt x="0" y="116058"/>
                  </a:lnTo>
                  <a:cubicBezTo>
                    <a:pt x="0" y="85278"/>
                    <a:pt x="12228" y="55758"/>
                    <a:pt x="33993" y="33993"/>
                  </a:cubicBezTo>
                  <a:cubicBezTo>
                    <a:pt x="55758" y="12228"/>
                    <a:pt x="85278" y="0"/>
                    <a:pt x="116058" y="0"/>
                  </a:cubicBezTo>
                  <a:close/>
                </a:path>
              </a:pathLst>
            </a:custGeom>
            <a:solidFill>
              <a:srgbClr val="8CA9AD"/>
            </a:solidFill>
          </p:spPr>
          <p:txBody>
            <a:bodyPr/>
            <a:lstStyle/>
            <a:p>
              <a:endParaRPr lang="en-IN"/>
            </a:p>
          </p:txBody>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91478" y="6627988"/>
            <a:ext cx="2618968" cy="616879"/>
            <a:chOff x="0" y="0"/>
            <a:chExt cx="985454" cy="232117"/>
          </a:xfrm>
        </p:grpSpPr>
        <p:sp>
          <p:nvSpPr>
            <p:cNvPr id="21" name="Freeform 21"/>
            <p:cNvSpPr/>
            <p:nvPr/>
          </p:nvSpPr>
          <p:spPr>
            <a:xfrm>
              <a:off x="0" y="0"/>
              <a:ext cx="985454" cy="232117"/>
            </a:xfrm>
            <a:custGeom>
              <a:avLst/>
              <a:gdLst/>
              <a:ahLst/>
              <a:cxnLst/>
              <a:rect l="l" t="t" r="r" b="b"/>
              <a:pathLst>
                <a:path w="985454" h="232117">
                  <a:moveTo>
                    <a:pt x="116058" y="0"/>
                  </a:moveTo>
                  <a:lnTo>
                    <a:pt x="869396" y="0"/>
                  </a:lnTo>
                  <a:cubicBezTo>
                    <a:pt x="900176" y="0"/>
                    <a:pt x="929696" y="12228"/>
                    <a:pt x="951461" y="33993"/>
                  </a:cubicBezTo>
                  <a:cubicBezTo>
                    <a:pt x="973227" y="55758"/>
                    <a:pt x="985454" y="85278"/>
                    <a:pt x="985454" y="116058"/>
                  </a:cubicBezTo>
                  <a:lnTo>
                    <a:pt x="985454" y="116058"/>
                  </a:lnTo>
                  <a:cubicBezTo>
                    <a:pt x="985454" y="146839"/>
                    <a:pt x="973227" y="176359"/>
                    <a:pt x="951461" y="198124"/>
                  </a:cubicBezTo>
                  <a:cubicBezTo>
                    <a:pt x="929696" y="219889"/>
                    <a:pt x="900176" y="232117"/>
                    <a:pt x="869396" y="232117"/>
                  </a:cubicBezTo>
                  <a:lnTo>
                    <a:pt x="116058" y="232117"/>
                  </a:lnTo>
                  <a:cubicBezTo>
                    <a:pt x="85278" y="232117"/>
                    <a:pt x="55758" y="219889"/>
                    <a:pt x="33993" y="198124"/>
                  </a:cubicBezTo>
                  <a:cubicBezTo>
                    <a:pt x="12228" y="176359"/>
                    <a:pt x="0" y="146839"/>
                    <a:pt x="0" y="116058"/>
                  </a:cubicBezTo>
                  <a:lnTo>
                    <a:pt x="0" y="116058"/>
                  </a:lnTo>
                  <a:cubicBezTo>
                    <a:pt x="0" y="85278"/>
                    <a:pt x="12228" y="55758"/>
                    <a:pt x="33993" y="33993"/>
                  </a:cubicBezTo>
                  <a:cubicBezTo>
                    <a:pt x="55758" y="12228"/>
                    <a:pt x="85278" y="0"/>
                    <a:pt x="116058" y="0"/>
                  </a:cubicBezTo>
                  <a:close/>
                </a:path>
              </a:pathLst>
            </a:custGeom>
            <a:solidFill>
              <a:srgbClr val="8CA9AD"/>
            </a:solidFill>
          </p:spPr>
          <p:txBody>
            <a:bodyPr/>
            <a:lstStyle/>
            <a:p>
              <a:endParaRPr lang="en-IN"/>
            </a:p>
          </p:txBody>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2074373" y="2516794"/>
            <a:ext cx="3061073" cy="377190"/>
          </a:xfrm>
          <a:prstGeom prst="rect">
            <a:avLst/>
          </a:prstGeom>
        </p:spPr>
        <p:txBody>
          <a:bodyPr lIns="0" tIns="0" rIns="0" bIns="0" rtlCol="0" anchor="t">
            <a:spAutoFit/>
          </a:bodyPr>
          <a:lstStyle/>
          <a:p>
            <a:pPr>
              <a:lnSpc>
                <a:spcPts val="2970"/>
              </a:lnSpc>
            </a:pPr>
            <a:r>
              <a:rPr lang="en-US" sz="2700">
                <a:solidFill>
                  <a:srgbClr val="FFFFFF"/>
                </a:solidFill>
                <a:latin typeface="DM Sans Bold"/>
              </a:rPr>
              <a:t>PEOPLE</a:t>
            </a:r>
          </a:p>
        </p:txBody>
      </p:sp>
      <p:sp>
        <p:nvSpPr>
          <p:cNvPr id="24" name="TextBox 24"/>
          <p:cNvSpPr txBox="1"/>
          <p:nvPr/>
        </p:nvSpPr>
        <p:spPr>
          <a:xfrm>
            <a:off x="13894251" y="2723011"/>
            <a:ext cx="2147524" cy="419100"/>
          </a:xfrm>
          <a:prstGeom prst="rect">
            <a:avLst/>
          </a:prstGeom>
        </p:spPr>
        <p:txBody>
          <a:bodyPr lIns="0" tIns="0" rIns="0" bIns="0" rtlCol="0" anchor="t">
            <a:spAutoFit/>
          </a:bodyPr>
          <a:lstStyle/>
          <a:p>
            <a:pPr algn="ctr">
              <a:lnSpc>
                <a:spcPts val="3299"/>
              </a:lnSpc>
            </a:pPr>
            <a:r>
              <a:rPr lang="en-US" sz="2999">
                <a:solidFill>
                  <a:srgbClr val="FFFFFF"/>
                </a:solidFill>
                <a:latin typeface="DM Sans Bold"/>
              </a:rPr>
              <a:t>458K</a:t>
            </a:r>
          </a:p>
        </p:txBody>
      </p:sp>
      <p:sp>
        <p:nvSpPr>
          <p:cNvPr id="25" name="TextBox 25"/>
          <p:cNvSpPr txBox="1"/>
          <p:nvPr/>
        </p:nvSpPr>
        <p:spPr>
          <a:xfrm>
            <a:off x="13894251" y="4912607"/>
            <a:ext cx="2147524" cy="419100"/>
          </a:xfrm>
          <a:prstGeom prst="rect">
            <a:avLst/>
          </a:prstGeom>
        </p:spPr>
        <p:txBody>
          <a:bodyPr lIns="0" tIns="0" rIns="0" bIns="0" rtlCol="0" anchor="t">
            <a:spAutoFit/>
          </a:bodyPr>
          <a:lstStyle/>
          <a:p>
            <a:pPr algn="ctr">
              <a:lnSpc>
                <a:spcPts val="3299"/>
              </a:lnSpc>
            </a:pPr>
            <a:r>
              <a:rPr lang="en-US" sz="2999">
                <a:solidFill>
                  <a:srgbClr val="FFFFFF"/>
                </a:solidFill>
                <a:latin typeface="DM Sans Bold"/>
              </a:rPr>
              <a:t>$752,000</a:t>
            </a:r>
          </a:p>
        </p:txBody>
      </p:sp>
      <p:sp>
        <p:nvSpPr>
          <p:cNvPr id="26" name="TextBox 26"/>
          <p:cNvSpPr txBox="1"/>
          <p:nvPr/>
        </p:nvSpPr>
        <p:spPr>
          <a:xfrm>
            <a:off x="13894251" y="7119865"/>
            <a:ext cx="2147524" cy="419100"/>
          </a:xfrm>
          <a:prstGeom prst="rect">
            <a:avLst/>
          </a:prstGeom>
        </p:spPr>
        <p:txBody>
          <a:bodyPr lIns="0" tIns="0" rIns="0" bIns="0" rtlCol="0" anchor="t">
            <a:spAutoFit/>
          </a:bodyPr>
          <a:lstStyle/>
          <a:p>
            <a:pPr algn="ctr">
              <a:lnSpc>
                <a:spcPts val="3299"/>
              </a:lnSpc>
            </a:pPr>
            <a:r>
              <a:rPr lang="en-US" sz="2999">
                <a:solidFill>
                  <a:srgbClr val="FFFFFF"/>
                </a:solidFill>
                <a:latin typeface="DM Sans Bold"/>
              </a:rPr>
              <a:t>86%</a:t>
            </a:r>
          </a:p>
        </p:txBody>
      </p:sp>
      <p:sp>
        <p:nvSpPr>
          <p:cNvPr id="27" name="TextBox 27"/>
          <p:cNvSpPr txBox="1"/>
          <p:nvPr/>
        </p:nvSpPr>
        <p:spPr>
          <a:xfrm>
            <a:off x="2074373" y="4639457"/>
            <a:ext cx="3061073" cy="377190"/>
          </a:xfrm>
          <a:prstGeom prst="rect">
            <a:avLst/>
          </a:prstGeom>
        </p:spPr>
        <p:txBody>
          <a:bodyPr lIns="0" tIns="0" rIns="0" bIns="0" rtlCol="0" anchor="t">
            <a:spAutoFit/>
          </a:bodyPr>
          <a:lstStyle/>
          <a:p>
            <a:pPr>
              <a:lnSpc>
                <a:spcPts val="2970"/>
              </a:lnSpc>
            </a:pPr>
            <a:r>
              <a:rPr lang="en-US" sz="2700">
                <a:solidFill>
                  <a:srgbClr val="FFFFFF"/>
                </a:solidFill>
                <a:latin typeface="DM Sans Bold"/>
              </a:rPr>
              <a:t>SALES</a:t>
            </a:r>
          </a:p>
        </p:txBody>
      </p:sp>
      <p:sp>
        <p:nvSpPr>
          <p:cNvPr id="28" name="TextBox 28"/>
          <p:cNvSpPr txBox="1"/>
          <p:nvPr/>
        </p:nvSpPr>
        <p:spPr>
          <a:xfrm>
            <a:off x="2074373" y="6762121"/>
            <a:ext cx="3061073" cy="377190"/>
          </a:xfrm>
          <a:prstGeom prst="rect">
            <a:avLst/>
          </a:prstGeom>
        </p:spPr>
        <p:txBody>
          <a:bodyPr lIns="0" tIns="0" rIns="0" bIns="0" rtlCol="0" anchor="t">
            <a:spAutoFit/>
          </a:bodyPr>
          <a:lstStyle/>
          <a:p>
            <a:pPr>
              <a:lnSpc>
                <a:spcPts val="2970"/>
              </a:lnSpc>
            </a:pPr>
            <a:r>
              <a:rPr lang="en-US" sz="2700">
                <a:solidFill>
                  <a:srgbClr val="FFFFFF"/>
                </a:solidFill>
                <a:latin typeface="DM Sans Bold"/>
              </a:rPr>
              <a:t>MARKET</a:t>
            </a:r>
          </a:p>
        </p:txBody>
      </p:sp>
      <p:sp>
        <p:nvSpPr>
          <p:cNvPr id="29" name="TextBox 29"/>
          <p:cNvSpPr txBox="1"/>
          <p:nvPr/>
        </p:nvSpPr>
        <p:spPr>
          <a:xfrm>
            <a:off x="2074373" y="3178175"/>
            <a:ext cx="3536224" cy="1041400"/>
          </a:xfrm>
          <a:prstGeom prst="rect">
            <a:avLst/>
          </a:prstGeom>
        </p:spPr>
        <p:txBody>
          <a:bodyPr lIns="0" tIns="0" rIns="0" bIns="0" rtlCol="0" anchor="t">
            <a:spAutoFit/>
          </a:bodyPr>
          <a:lstStyle/>
          <a:p>
            <a:pPr>
              <a:lnSpc>
                <a:spcPts val="2749"/>
              </a:lnSpc>
            </a:pPr>
            <a:r>
              <a:rPr lang="en-US" sz="2499">
                <a:solidFill>
                  <a:srgbClr val="A6A6A6"/>
                </a:solidFill>
                <a:latin typeface="DM Sans"/>
              </a:rPr>
              <a:t>Lorem ipsum dolor sit amet, consectetur adipiscing elit.</a:t>
            </a:r>
          </a:p>
        </p:txBody>
      </p:sp>
      <p:sp>
        <p:nvSpPr>
          <p:cNvPr id="30" name="TextBox 30"/>
          <p:cNvSpPr txBox="1"/>
          <p:nvPr/>
        </p:nvSpPr>
        <p:spPr>
          <a:xfrm>
            <a:off x="13789753" y="3161161"/>
            <a:ext cx="2356520" cy="698500"/>
          </a:xfrm>
          <a:prstGeom prst="rect">
            <a:avLst/>
          </a:prstGeom>
        </p:spPr>
        <p:txBody>
          <a:bodyPr lIns="0" tIns="0" rIns="0" bIns="0" rtlCol="0" anchor="t">
            <a:spAutoFit/>
          </a:bodyPr>
          <a:lstStyle/>
          <a:p>
            <a:pPr algn="ctr">
              <a:lnSpc>
                <a:spcPts val="2749"/>
              </a:lnSpc>
            </a:pPr>
            <a:r>
              <a:rPr lang="en-US" sz="2499">
                <a:solidFill>
                  <a:srgbClr val="FFFFFF"/>
                </a:solidFill>
                <a:latin typeface="DM Sans"/>
              </a:rPr>
              <a:t>People use this product</a:t>
            </a:r>
          </a:p>
        </p:txBody>
      </p:sp>
      <p:sp>
        <p:nvSpPr>
          <p:cNvPr id="31" name="TextBox 31"/>
          <p:cNvSpPr txBox="1"/>
          <p:nvPr/>
        </p:nvSpPr>
        <p:spPr>
          <a:xfrm>
            <a:off x="13789753" y="5350757"/>
            <a:ext cx="2356520" cy="698500"/>
          </a:xfrm>
          <a:prstGeom prst="rect">
            <a:avLst/>
          </a:prstGeom>
        </p:spPr>
        <p:txBody>
          <a:bodyPr lIns="0" tIns="0" rIns="0" bIns="0" rtlCol="0" anchor="t">
            <a:spAutoFit/>
          </a:bodyPr>
          <a:lstStyle/>
          <a:p>
            <a:pPr algn="ctr">
              <a:lnSpc>
                <a:spcPts val="2749"/>
              </a:lnSpc>
            </a:pPr>
            <a:r>
              <a:rPr lang="en-US" sz="2499">
                <a:solidFill>
                  <a:srgbClr val="FFFFFF"/>
                </a:solidFill>
                <a:latin typeface="DM Sans"/>
              </a:rPr>
              <a:t>Total revenue in 2022</a:t>
            </a:r>
          </a:p>
        </p:txBody>
      </p:sp>
      <p:sp>
        <p:nvSpPr>
          <p:cNvPr id="32" name="TextBox 32"/>
          <p:cNvSpPr txBox="1"/>
          <p:nvPr/>
        </p:nvSpPr>
        <p:spPr>
          <a:xfrm>
            <a:off x="13789753" y="7558015"/>
            <a:ext cx="2356520" cy="698500"/>
          </a:xfrm>
          <a:prstGeom prst="rect">
            <a:avLst/>
          </a:prstGeom>
        </p:spPr>
        <p:txBody>
          <a:bodyPr lIns="0" tIns="0" rIns="0" bIns="0" rtlCol="0" anchor="t">
            <a:spAutoFit/>
          </a:bodyPr>
          <a:lstStyle/>
          <a:p>
            <a:pPr algn="ctr">
              <a:lnSpc>
                <a:spcPts val="2749"/>
              </a:lnSpc>
            </a:pPr>
            <a:r>
              <a:rPr lang="en-US" sz="2499">
                <a:solidFill>
                  <a:srgbClr val="FFFFFF"/>
                </a:solidFill>
                <a:latin typeface="DM Sans"/>
              </a:rPr>
              <a:t>Market share in global</a:t>
            </a:r>
          </a:p>
        </p:txBody>
      </p:sp>
      <p:sp>
        <p:nvSpPr>
          <p:cNvPr id="33" name="TextBox 33"/>
          <p:cNvSpPr txBox="1"/>
          <p:nvPr/>
        </p:nvSpPr>
        <p:spPr>
          <a:xfrm>
            <a:off x="2074373" y="5300838"/>
            <a:ext cx="3536224" cy="1041400"/>
          </a:xfrm>
          <a:prstGeom prst="rect">
            <a:avLst/>
          </a:prstGeom>
        </p:spPr>
        <p:txBody>
          <a:bodyPr lIns="0" tIns="0" rIns="0" bIns="0" rtlCol="0" anchor="t">
            <a:spAutoFit/>
          </a:bodyPr>
          <a:lstStyle/>
          <a:p>
            <a:pPr>
              <a:lnSpc>
                <a:spcPts val="2749"/>
              </a:lnSpc>
            </a:pPr>
            <a:r>
              <a:rPr lang="en-US" sz="2499">
                <a:solidFill>
                  <a:srgbClr val="A6A6A6"/>
                </a:solidFill>
                <a:latin typeface="DM Sans"/>
              </a:rPr>
              <a:t>Lorem ipsum dolor sit amet, consectetur adipiscing elit.</a:t>
            </a:r>
          </a:p>
        </p:txBody>
      </p:sp>
      <p:sp>
        <p:nvSpPr>
          <p:cNvPr id="34" name="TextBox 34"/>
          <p:cNvSpPr txBox="1"/>
          <p:nvPr/>
        </p:nvSpPr>
        <p:spPr>
          <a:xfrm>
            <a:off x="2074373" y="7423502"/>
            <a:ext cx="3536224" cy="1041400"/>
          </a:xfrm>
          <a:prstGeom prst="rect">
            <a:avLst/>
          </a:prstGeom>
        </p:spPr>
        <p:txBody>
          <a:bodyPr lIns="0" tIns="0" rIns="0" bIns="0" rtlCol="0" anchor="t">
            <a:spAutoFit/>
          </a:bodyPr>
          <a:lstStyle/>
          <a:p>
            <a:pPr>
              <a:lnSpc>
                <a:spcPts val="2749"/>
              </a:lnSpc>
            </a:pPr>
            <a:r>
              <a:rPr lang="en-US" sz="2499">
                <a:solidFill>
                  <a:srgbClr val="A6A6A6"/>
                </a:solidFill>
                <a:latin typeface="DM Sans"/>
              </a:rPr>
              <a:t>Lorem ipsum dolor sit amet, consectetur adipiscing elit.</a:t>
            </a:r>
          </a:p>
        </p:txBody>
      </p:sp>
      <p:sp>
        <p:nvSpPr>
          <p:cNvPr id="35" name="TextBox 35"/>
          <p:cNvSpPr txBox="1"/>
          <p:nvPr/>
        </p:nvSpPr>
        <p:spPr>
          <a:xfrm>
            <a:off x="5515347" y="1771994"/>
            <a:ext cx="7257307" cy="982985"/>
          </a:xfrm>
          <a:prstGeom prst="rect">
            <a:avLst/>
          </a:prstGeom>
        </p:spPr>
        <p:txBody>
          <a:bodyPr lIns="0" tIns="0" rIns="0" bIns="0" rtlCol="0" anchor="t">
            <a:spAutoFit/>
          </a:bodyPr>
          <a:lstStyle/>
          <a:p>
            <a:pPr algn="ctr">
              <a:lnSpc>
                <a:spcPts val="7590"/>
              </a:lnSpc>
            </a:pPr>
            <a:r>
              <a:rPr lang="en-US" sz="6900">
                <a:solidFill>
                  <a:srgbClr val="8CA9AD"/>
                </a:solidFill>
                <a:latin typeface="DM Sans Bold"/>
              </a:rPr>
              <a:t>TREND</a:t>
            </a:r>
          </a:p>
        </p:txBody>
      </p:sp>
      <p:grpSp>
        <p:nvGrpSpPr>
          <p:cNvPr id="36" name="Group 36"/>
          <p:cNvGrpSpPr/>
          <p:nvPr/>
        </p:nvGrpSpPr>
        <p:grpSpPr>
          <a:xfrm rot="-5400000">
            <a:off x="6569481" y="2622959"/>
            <a:ext cx="5149038" cy="6534847"/>
            <a:chOff x="0" y="0"/>
            <a:chExt cx="6865384" cy="8713129"/>
          </a:xfrm>
        </p:grpSpPr>
        <p:sp>
          <p:nvSpPr>
            <p:cNvPr id="37" name="TextBox 37"/>
            <p:cNvSpPr txBox="1"/>
            <p:nvPr/>
          </p:nvSpPr>
          <p:spPr>
            <a:xfrm>
              <a:off x="1485101" y="-28575"/>
              <a:ext cx="683511" cy="372805"/>
            </a:xfrm>
            <a:prstGeom prst="rect">
              <a:avLst/>
            </a:prstGeom>
          </p:spPr>
          <p:txBody>
            <a:bodyPr lIns="0" tIns="0" rIns="0" bIns="0" rtlCol="0" anchor="t">
              <a:spAutoFit/>
            </a:bodyPr>
            <a:lstStyle/>
            <a:p>
              <a:pPr algn="l">
                <a:lnSpc>
                  <a:spcPts val="2380"/>
                </a:lnSpc>
              </a:pPr>
              <a:r>
                <a:rPr lang="en-US" sz="1700">
                  <a:solidFill>
                    <a:srgbClr val="8CA9AD"/>
                  </a:solidFill>
                  <a:latin typeface="Canva Sans"/>
                </a:rPr>
                <a:t>Mars</a:t>
              </a:r>
            </a:p>
          </p:txBody>
        </p:sp>
        <p:sp>
          <p:nvSpPr>
            <p:cNvPr id="38" name="TextBox 38"/>
            <p:cNvSpPr txBox="1"/>
            <p:nvPr/>
          </p:nvSpPr>
          <p:spPr>
            <a:xfrm>
              <a:off x="2704350" y="-28575"/>
              <a:ext cx="855096" cy="372805"/>
            </a:xfrm>
            <a:prstGeom prst="rect">
              <a:avLst/>
            </a:prstGeom>
          </p:spPr>
          <p:txBody>
            <a:bodyPr lIns="0" tIns="0" rIns="0" bIns="0" rtlCol="0" anchor="t">
              <a:spAutoFit/>
            </a:bodyPr>
            <a:lstStyle/>
            <a:p>
              <a:pPr algn="l">
                <a:lnSpc>
                  <a:spcPts val="2380"/>
                </a:lnSpc>
              </a:pPr>
              <a:r>
                <a:rPr lang="en-US" sz="1700">
                  <a:solidFill>
                    <a:srgbClr val="8CA9AD"/>
                  </a:solidFill>
                  <a:latin typeface="Canva Sans"/>
                </a:rPr>
                <a:t>Venus</a:t>
              </a:r>
            </a:p>
          </p:txBody>
        </p:sp>
        <p:sp>
          <p:nvSpPr>
            <p:cNvPr id="39" name="TextBox 39"/>
            <p:cNvSpPr txBox="1"/>
            <p:nvPr/>
          </p:nvSpPr>
          <p:spPr>
            <a:xfrm>
              <a:off x="4095183" y="-28575"/>
              <a:ext cx="1000341" cy="372805"/>
            </a:xfrm>
            <a:prstGeom prst="rect">
              <a:avLst/>
            </a:prstGeom>
          </p:spPr>
          <p:txBody>
            <a:bodyPr lIns="0" tIns="0" rIns="0" bIns="0" rtlCol="0" anchor="t">
              <a:spAutoFit/>
            </a:bodyPr>
            <a:lstStyle/>
            <a:p>
              <a:pPr algn="l">
                <a:lnSpc>
                  <a:spcPts val="2380"/>
                </a:lnSpc>
              </a:pPr>
              <a:r>
                <a:rPr lang="en-US" sz="1700">
                  <a:solidFill>
                    <a:srgbClr val="8CA9AD"/>
                  </a:solidFill>
                  <a:latin typeface="Canva Sans"/>
                </a:rPr>
                <a:t>Jupiter</a:t>
              </a:r>
            </a:p>
          </p:txBody>
        </p:sp>
        <p:grpSp>
          <p:nvGrpSpPr>
            <p:cNvPr id="40" name="Group 40"/>
            <p:cNvGrpSpPr>
              <a:grpSpLocks noChangeAspect="1"/>
            </p:cNvGrpSpPr>
            <p:nvPr/>
          </p:nvGrpSpPr>
          <p:grpSpPr>
            <a:xfrm>
              <a:off x="1270806" y="118541"/>
              <a:ext cx="2717230" cy="107147"/>
              <a:chOff x="1663796" y="-625806"/>
              <a:chExt cx="3864822" cy="152400"/>
            </a:xfrm>
          </p:grpSpPr>
          <p:sp>
            <p:nvSpPr>
              <p:cNvPr id="41" name="Freeform 41"/>
              <p:cNvSpPr/>
              <p:nvPr/>
            </p:nvSpPr>
            <p:spPr>
              <a:xfrm>
                <a:off x="1663796" y="-625806"/>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D9D9D9"/>
              </a:solidFill>
            </p:spPr>
            <p:txBody>
              <a:bodyPr/>
              <a:lstStyle/>
              <a:p>
                <a:endParaRPr lang="en-IN"/>
              </a:p>
            </p:txBody>
          </p:sp>
          <p:sp>
            <p:nvSpPr>
              <p:cNvPr id="42" name="Freeform 42"/>
              <p:cNvSpPr/>
              <p:nvPr/>
            </p:nvSpPr>
            <p:spPr>
              <a:xfrm>
                <a:off x="3397981" y="-625806"/>
                <a:ext cx="152400" cy="152400"/>
              </a:xfrm>
              <a:custGeom>
                <a:avLst/>
                <a:gdLst/>
                <a:ahLst/>
                <a:cxnLst/>
                <a:rect l="l" t="t" r="r" b="b"/>
                <a:pathLst>
                  <a:path w="152400" h="152400">
                    <a:moveTo>
                      <a:pt x="152400" y="139700"/>
                    </a:moveTo>
                    <a:lnTo>
                      <a:pt x="152400" y="12700"/>
                    </a:lnTo>
                    <a:cubicBezTo>
                      <a:pt x="152400" y="5686"/>
                      <a:pt x="146713" y="0"/>
                      <a:pt x="139700" y="0"/>
                    </a:cubicBezTo>
                    <a:lnTo>
                      <a:pt x="12700" y="0"/>
                    </a:lnTo>
                    <a:cubicBezTo>
                      <a:pt x="5686" y="0"/>
                      <a:pt x="0" y="5686"/>
                      <a:pt x="0" y="12700"/>
                    </a:cubicBezTo>
                    <a:lnTo>
                      <a:pt x="0" y="139700"/>
                    </a:lnTo>
                    <a:cubicBezTo>
                      <a:pt x="0" y="146714"/>
                      <a:pt x="5686" y="152400"/>
                      <a:pt x="12700" y="152400"/>
                    </a:cubicBezTo>
                    <a:lnTo>
                      <a:pt x="139700" y="152400"/>
                    </a:lnTo>
                    <a:cubicBezTo>
                      <a:pt x="146713" y="152400"/>
                      <a:pt x="152400" y="146714"/>
                      <a:pt x="152400" y="139700"/>
                    </a:cubicBezTo>
                    <a:close/>
                  </a:path>
                </a:pathLst>
              </a:custGeom>
              <a:solidFill>
                <a:srgbClr val="A6A6A6"/>
              </a:solidFill>
            </p:spPr>
            <p:txBody>
              <a:bodyPr/>
              <a:lstStyle/>
              <a:p>
                <a:endParaRPr lang="en-IN"/>
              </a:p>
            </p:txBody>
          </p:sp>
          <p:sp>
            <p:nvSpPr>
              <p:cNvPr id="43" name="Freeform 43"/>
              <p:cNvSpPr/>
              <p:nvPr/>
            </p:nvSpPr>
            <p:spPr>
              <a:xfrm>
                <a:off x="5376217" y="-625806"/>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737373"/>
              </a:solidFill>
            </p:spPr>
            <p:txBody>
              <a:bodyPr/>
              <a:lstStyle/>
              <a:p>
                <a:endParaRPr lang="en-IN"/>
              </a:p>
            </p:txBody>
          </p:sp>
        </p:grpSp>
        <p:grpSp>
          <p:nvGrpSpPr>
            <p:cNvPr id="44" name="Group 44"/>
            <p:cNvGrpSpPr>
              <a:grpSpLocks noChangeAspect="1"/>
            </p:cNvGrpSpPr>
            <p:nvPr/>
          </p:nvGrpSpPr>
          <p:grpSpPr>
            <a:xfrm>
              <a:off x="101046" y="558524"/>
              <a:ext cx="6485680" cy="7666441"/>
              <a:chOff x="0" y="0"/>
              <a:chExt cx="9224836" cy="10904279"/>
            </a:xfrm>
          </p:grpSpPr>
          <p:sp>
            <p:nvSpPr>
              <p:cNvPr id="45" name="Freeform 45"/>
              <p:cNvSpPr/>
              <p:nvPr/>
            </p:nvSpPr>
            <p:spPr>
              <a:xfrm>
                <a:off x="-6350" y="0"/>
                <a:ext cx="9237536" cy="10904279"/>
              </a:xfrm>
              <a:custGeom>
                <a:avLst/>
                <a:gdLst/>
                <a:ahLst/>
                <a:cxnLst/>
                <a:rect l="l" t="t" r="r" b="b"/>
                <a:pathLst>
                  <a:path w="9237536" h="10904279">
                    <a:moveTo>
                      <a:pt x="0" y="0"/>
                    </a:moveTo>
                    <a:lnTo>
                      <a:pt x="12700" y="0"/>
                    </a:lnTo>
                    <a:lnTo>
                      <a:pt x="12700" y="10904279"/>
                    </a:lnTo>
                    <a:lnTo>
                      <a:pt x="0" y="10904279"/>
                    </a:lnTo>
                    <a:close/>
                    <a:moveTo>
                      <a:pt x="2306209" y="0"/>
                    </a:moveTo>
                    <a:lnTo>
                      <a:pt x="2318909" y="0"/>
                    </a:lnTo>
                    <a:lnTo>
                      <a:pt x="2318909" y="10904279"/>
                    </a:lnTo>
                    <a:lnTo>
                      <a:pt x="2306209" y="10904279"/>
                    </a:lnTo>
                    <a:close/>
                    <a:moveTo>
                      <a:pt x="4612418" y="0"/>
                    </a:moveTo>
                    <a:lnTo>
                      <a:pt x="4625118" y="0"/>
                    </a:lnTo>
                    <a:lnTo>
                      <a:pt x="4625118" y="10904279"/>
                    </a:lnTo>
                    <a:lnTo>
                      <a:pt x="4612418" y="10904279"/>
                    </a:lnTo>
                    <a:close/>
                    <a:moveTo>
                      <a:pt x="6918627" y="0"/>
                    </a:moveTo>
                    <a:lnTo>
                      <a:pt x="6931327" y="0"/>
                    </a:lnTo>
                    <a:lnTo>
                      <a:pt x="6931327" y="10904279"/>
                    </a:lnTo>
                    <a:lnTo>
                      <a:pt x="6918627" y="10904279"/>
                    </a:lnTo>
                    <a:close/>
                    <a:moveTo>
                      <a:pt x="9224836" y="0"/>
                    </a:moveTo>
                    <a:lnTo>
                      <a:pt x="9237536" y="0"/>
                    </a:lnTo>
                    <a:lnTo>
                      <a:pt x="9237536" y="10904279"/>
                    </a:lnTo>
                    <a:lnTo>
                      <a:pt x="9224836" y="10904279"/>
                    </a:lnTo>
                    <a:close/>
                  </a:path>
                </a:pathLst>
              </a:custGeom>
              <a:solidFill>
                <a:srgbClr val="8CA9AD">
                  <a:alpha val="24706"/>
                </a:srgbClr>
              </a:solidFill>
            </p:spPr>
            <p:txBody>
              <a:bodyPr/>
              <a:lstStyle/>
              <a:p>
                <a:endParaRPr lang="en-IN"/>
              </a:p>
            </p:txBody>
          </p:sp>
        </p:grpSp>
        <p:sp>
          <p:nvSpPr>
            <p:cNvPr id="46" name="TextBox 46"/>
            <p:cNvSpPr txBox="1"/>
            <p:nvPr/>
          </p:nvSpPr>
          <p:spPr>
            <a:xfrm>
              <a:off x="0" y="8340324"/>
              <a:ext cx="202092" cy="372805"/>
            </a:xfrm>
            <a:prstGeom prst="rect">
              <a:avLst/>
            </a:prstGeom>
          </p:spPr>
          <p:txBody>
            <a:bodyPr lIns="0" tIns="0" rIns="0" bIns="0" rtlCol="0" anchor="t">
              <a:spAutoFit/>
            </a:bodyPr>
            <a:lstStyle/>
            <a:p>
              <a:pPr algn="ctr">
                <a:lnSpc>
                  <a:spcPts val="2380"/>
                </a:lnSpc>
              </a:pPr>
              <a:r>
                <a:rPr lang="en-US" sz="1700">
                  <a:solidFill>
                    <a:srgbClr val="8CA9AD"/>
                  </a:solidFill>
                  <a:latin typeface="Canva Sans"/>
                </a:rPr>
                <a:t>0</a:t>
              </a:r>
            </a:p>
          </p:txBody>
        </p:sp>
        <p:sp>
          <p:nvSpPr>
            <p:cNvPr id="47" name="TextBox 47"/>
            <p:cNvSpPr txBox="1"/>
            <p:nvPr/>
          </p:nvSpPr>
          <p:spPr>
            <a:xfrm>
              <a:off x="1558471" y="8340324"/>
              <a:ext cx="327990" cy="372805"/>
            </a:xfrm>
            <a:prstGeom prst="rect">
              <a:avLst/>
            </a:prstGeom>
          </p:spPr>
          <p:txBody>
            <a:bodyPr lIns="0" tIns="0" rIns="0" bIns="0" rtlCol="0" anchor="t">
              <a:spAutoFit/>
            </a:bodyPr>
            <a:lstStyle/>
            <a:p>
              <a:pPr algn="ctr">
                <a:lnSpc>
                  <a:spcPts val="2380"/>
                </a:lnSpc>
              </a:pPr>
              <a:r>
                <a:rPr lang="en-US" sz="1700">
                  <a:solidFill>
                    <a:srgbClr val="8CA9AD"/>
                  </a:solidFill>
                  <a:latin typeface="Canva Sans"/>
                </a:rPr>
                <a:t>25</a:t>
              </a:r>
            </a:p>
          </p:txBody>
        </p:sp>
        <p:sp>
          <p:nvSpPr>
            <p:cNvPr id="48" name="TextBox 48"/>
            <p:cNvSpPr txBox="1"/>
            <p:nvPr/>
          </p:nvSpPr>
          <p:spPr>
            <a:xfrm>
              <a:off x="3157792" y="8340324"/>
              <a:ext cx="372189" cy="372805"/>
            </a:xfrm>
            <a:prstGeom prst="rect">
              <a:avLst/>
            </a:prstGeom>
          </p:spPr>
          <p:txBody>
            <a:bodyPr lIns="0" tIns="0" rIns="0" bIns="0" rtlCol="0" anchor="t">
              <a:spAutoFit/>
            </a:bodyPr>
            <a:lstStyle/>
            <a:p>
              <a:pPr algn="ctr">
                <a:lnSpc>
                  <a:spcPts val="2380"/>
                </a:lnSpc>
              </a:pPr>
              <a:r>
                <a:rPr lang="en-US" sz="1700">
                  <a:solidFill>
                    <a:srgbClr val="8CA9AD"/>
                  </a:solidFill>
                  <a:latin typeface="Canva Sans"/>
                </a:rPr>
                <a:t>50</a:t>
              </a:r>
            </a:p>
          </p:txBody>
        </p:sp>
        <p:sp>
          <p:nvSpPr>
            <p:cNvPr id="49" name="TextBox 49"/>
            <p:cNvSpPr txBox="1"/>
            <p:nvPr/>
          </p:nvSpPr>
          <p:spPr>
            <a:xfrm>
              <a:off x="4809273" y="8340324"/>
              <a:ext cx="312067" cy="372805"/>
            </a:xfrm>
            <a:prstGeom prst="rect">
              <a:avLst/>
            </a:prstGeom>
          </p:spPr>
          <p:txBody>
            <a:bodyPr lIns="0" tIns="0" rIns="0" bIns="0" rtlCol="0" anchor="t">
              <a:spAutoFit/>
            </a:bodyPr>
            <a:lstStyle/>
            <a:p>
              <a:pPr algn="ctr">
                <a:lnSpc>
                  <a:spcPts val="2380"/>
                </a:lnSpc>
              </a:pPr>
              <a:r>
                <a:rPr lang="en-US" sz="1700">
                  <a:solidFill>
                    <a:srgbClr val="8CA9AD"/>
                  </a:solidFill>
                  <a:latin typeface="Canva Sans"/>
                </a:rPr>
                <a:t>75</a:t>
              </a:r>
            </a:p>
          </p:txBody>
        </p:sp>
        <p:sp>
          <p:nvSpPr>
            <p:cNvPr id="50" name="TextBox 50"/>
            <p:cNvSpPr txBox="1"/>
            <p:nvPr/>
          </p:nvSpPr>
          <p:spPr>
            <a:xfrm>
              <a:off x="6308068" y="8340324"/>
              <a:ext cx="557316" cy="372805"/>
            </a:xfrm>
            <a:prstGeom prst="rect">
              <a:avLst/>
            </a:prstGeom>
          </p:spPr>
          <p:txBody>
            <a:bodyPr lIns="0" tIns="0" rIns="0" bIns="0" rtlCol="0" anchor="t">
              <a:spAutoFit/>
            </a:bodyPr>
            <a:lstStyle/>
            <a:p>
              <a:pPr algn="ctr">
                <a:lnSpc>
                  <a:spcPts val="2380"/>
                </a:lnSpc>
              </a:pPr>
              <a:r>
                <a:rPr lang="en-US" sz="1700">
                  <a:solidFill>
                    <a:srgbClr val="8CA9AD"/>
                  </a:solidFill>
                  <a:latin typeface="Canva Sans"/>
                </a:rPr>
                <a:t>100</a:t>
              </a:r>
            </a:p>
          </p:txBody>
        </p:sp>
        <p:grpSp>
          <p:nvGrpSpPr>
            <p:cNvPr id="51" name="Group 51"/>
            <p:cNvGrpSpPr>
              <a:grpSpLocks noChangeAspect="1"/>
            </p:cNvGrpSpPr>
            <p:nvPr/>
          </p:nvGrpSpPr>
          <p:grpSpPr>
            <a:xfrm>
              <a:off x="101046" y="558524"/>
              <a:ext cx="5517293" cy="7666494"/>
              <a:chOff x="0" y="0"/>
              <a:chExt cx="7847461" cy="10904354"/>
            </a:xfrm>
          </p:grpSpPr>
          <p:sp>
            <p:nvSpPr>
              <p:cNvPr id="52" name="Freeform 52"/>
              <p:cNvSpPr/>
              <p:nvPr/>
            </p:nvSpPr>
            <p:spPr>
              <a:xfrm>
                <a:off x="0" y="0"/>
                <a:ext cx="7847461" cy="3362153"/>
              </a:xfrm>
              <a:custGeom>
                <a:avLst/>
                <a:gdLst/>
                <a:ahLst/>
                <a:cxnLst/>
                <a:rect l="l" t="t" r="r" b="b"/>
                <a:pathLst>
                  <a:path w="7847461" h="3362153">
                    <a:moveTo>
                      <a:pt x="0" y="0"/>
                    </a:moveTo>
                    <a:lnTo>
                      <a:pt x="7578489" y="0"/>
                    </a:lnTo>
                    <a:lnTo>
                      <a:pt x="7578489" y="0"/>
                    </a:lnTo>
                    <a:cubicBezTo>
                      <a:pt x="7727038" y="0"/>
                      <a:pt x="7847461" y="120423"/>
                      <a:pt x="7847461" y="268972"/>
                    </a:cubicBezTo>
                    <a:lnTo>
                      <a:pt x="7847461" y="3093180"/>
                    </a:lnTo>
                    <a:cubicBezTo>
                      <a:pt x="7847461" y="3241729"/>
                      <a:pt x="7727038" y="3362153"/>
                      <a:pt x="7578489" y="3362153"/>
                    </a:cubicBezTo>
                    <a:lnTo>
                      <a:pt x="0" y="3362153"/>
                    </a:lnTo>
                    <a:close/>
                  </a:path>
                </a:pathLst>
              </a:custGeom>
              <a:solidFill>
                <a:srgbClr val="737373"/>
              </a:solidFill>
            </p:spPr>
            <p:txBody>
              <a:bodyPr/>
              <a:lstStyle/>
              <a:p>
                <a:endParaRPr lang="en-IN"/>
              </a:p>
            </p:txBody>
          </p:sp>
          <p:sp>
            <p:nvSpPr>
              <p:cNvPr id="53" name="Freeform 53"/>
              <p:cNvSpPr/>
              <p:nvPr/>
            </p:nvSpPr>
            <p:spPr>
              <a:xfrm>
                <a:off x="0" y="3769353"/>
                <a:ext cx="935204" cy="3365574"/>
              </a:xfrm>
              <a:custGeom>
                <a:avLst/>
                <a:gdLst/>
                <a:ahLst/>
                <a:cxnLst/>
                <a:rect l="l" t="t" r="r" b="b"/>
                <a:pathLst>
                  <a:path w="935204" h="3365574">
                    <a:moveTo>
                      <a:pt x="0" y="1710"/>
                    </a:moveTo>
                    <a:lnTo>
                      <a:pt x="659861" y="1710"/>
                    </a:lnTo>
                    <a:cubicBezTo>
                      <a:pt x="732291" y="0"/>
                      <a:pt x="802348" y="27581"/>
                      <a:pt x="854172" y="78209"/>
                    </a:cubicBezTo>
                    <a:cubicBezTo>
                      <a:pt x="905996" y="128838"/>
                      <a:pt x="935204" y="198232"/>
                      <a:pt x="935184" y="270682"/>
                    </a:cubicBezTo>
                    <a:lnTo>
                      <a:pt x="935184" y="3094891"/>
                    </a:lnTo>
                    <a:cubicBezTo>
                      <a:pt x="935204" y="3167341"/>
                      <a:pt x="905996" y="3236735"/>
                      <a:pt x="854172" y="3287364"/>
                    </a:cubicBezTo>
                    <a:cubicBezTo>
                      <a:pt x="802348" y="3337992"/>
                      <a:pt x="732291" y="3365574"/>
                      <a:pt x="659861" y="3363863"/>
                    </a:cubicBezTo>
                    <a:lnTo>
                      <a:pt x="0" y="3363863"/>
                    </a:lnTo>
                    <a:close/>
                  </a:path>
                </a:pathLst>
              </a:custGeom>
              <a:solidFill>
                <a:srgbClr val="737373"/>
              </a:solidFill>
            </p:spPr>
            <p:txBody>
              <a:bodyPr/>
              <a:lstStyle/>
              <a:p>
                <a:endParaRPr lang="en-IN"/>
              </a:p>
            </p:txBody>
          </p:sp>
          <p:sp>
            <p:nvSpPr>
              <p:cNvPr id="54" name="Freeform 54"/>
              <p:cNvSpPr/>
              <p:nvPr/>
            </p:nvSpPr>
            <p:spPr>
              <a:xfrm>
                <a:off x="0" y="7540416"/>
                <a:ext cx="6931347" cy="3365574"/>
              </a:xfrm>
              <a:custGeom>
                <a:avLst/>
                <a:gdLst/>
                <a:ahLst/>
                <a:cxnLst/>
                <a:rect l="l" t="t" r="r" b="b"/>
                <a:pathLst>
                  <a:path w="6931347" h="3365574">
                    <a:moveTo>
                      <a:pt x="0" y="1710"/>
                    </a:moveTo>
                    <a:lnTo>
                      <a:pt x="6656005" y="1710"/>
                    </a:lnTo>
                    <a:cubicBezTo>
                      <a:pt x="6728434" y="0"/>
                      <a:pt x="6798491" y="27581"/>
                      <a:pt x="6850315" y="78210"/>
                    </a:cubicBezTo>
                    <a:cubicBezTo>
                      <a:pt x="6902139" y="128838"/>
                      <a:pt x="6931347" y="198233"/>
                      <a:pt x="6931327" y="270682"/>
                    </a:cubicBezTo>
                    <a:lnTo>
                      <a:pt x="6931327" y="3094891"/>
                    </a:lnTo>
                    <a:cubicBezTo>
                      <a:pt x="6931347" y="3167340"/>
                      <a:pt x="6902139" y="3236735"/>
                      <a:pt x="6850315" y="3287363"/>
                    </a:cubicBezTo>
                    <a:cubicBezTo>
                      <a:pt x="6798491" y="3337992"/>
                      <a:pt x="6728434" y="3365573"/>
                      <a:pt x="6656005" y="3363863"/>
                    </a:cubicBezTo>
                    <a:lnTo>
                      <a:pt x="0" y="3363863"/>
                    </a:lnTo>
                    <a:close/>
                  </a:path>
                </a:pathLst>
              </a:custGeom>
              <a:solidFill>
                <a:srgbClr val="737373"/>
              </a:solidFill>
            </p:spPr>
            <p:txBody>
              <a:bodyPr/>
              <a:lstStyle/>
              <a:p>
                <a:endParaRPr lang="en-IN"/>
              </a:p>
            </p:txBody>
          </p:sp>
          <p:sp>
            <p:nvSpPr>
              <p:cNvPr id="55" name="Freeform 55"/>
              <p:cNvSpPr/>
              <p:nvPr/>
            </p:nvSpPr>
            <p:spPr>
              <a:xfrm>
                <a:off x="0" y="0"/>
                <a:ext cx="0" cy="0"/>
              </a:xfrm>
              <a:custGeom>
                <a:avLst/>
                <a:gdLst/>
                <a:ahLst/>
                <a:cxnLst/>
                <a:rect l="l" t="t" r="r" b="b"/>
                <a:pathLst>
                  <a:path/>
                </a:pathLst>
              </a:custGeom>
              <a:solidFill>
                <a:srgbClr val="A6A6A6"/>
              </a:solidFill>
            </p:spPr>
            <p:txBody>
              <a:bodyPr/>
              <a:lstStyle/>
              <a:p>
                <a:endParaRPr lang="en-IN"/>
              </a:p>
            </p:txBody>
          </p:sp>
          <p:sp>
            <p:nvSpPr>
              <p:cNvPr id="56" name="Freeform 56"/>
              <p:cNvSpPr/>
              <p:nvPr/>
            </p:nvSpPr>
            <p:spPr>
              <a:xfrm>
                <a:off x="0" y="3769353"/>
                <a:ext cx="935204" cy="3365574"/>
              </a:xfrm>
              <a:custGeom>
                <a:avLst/>
                <a:gdLst/>
                <a:ahLst/>
                <a:cxnLst/>
                <a:rect l="l" t="t" r="r" b="b"/>
                <a:pathLst>
                  <a:path w="935204" h="3365574">
                    <a:moveTo>
                      <a:pt x="0" y="1710"/>
                    </a:moveTo>
                    <a:lnTo>
                      <a:pt x="659861" y="1710"/>
                    </a:lnTo>
                    <a:cubicBezTo>
                      <a:pt x="732291" y="0"/>
                      <a:pt x="802348" y="27581"/>
                      <a:pt x="854172" y="78209"/>
                    </a:cubicBezTo>
                    <a:cubicBezTo>
                      <a:pt x="905996" y="128838"/>
                      <a:pt x="935204" y="198232"/>
                      <a:pt x="935184" y="270682"/>
                    </a:cubicBezTo>
                    <a:lnTo>
                      <a:pt x="935184" y="3094891"/>
                    </a:lnTo>
                    <a:cubicBezTo>
                      <a:pt x="935204" y="3167341"/>
                      <a:pt x="905996" y="3236735"/>
                      <a:pt x="854172" y="3287364"/>
                    </a:cubicBezTo>
                    <a:cubicBezTo>
                      <a:pt x="802348" y="3337992"/>
                      <a:pt x="732291" y="3365574"/>
                      <a:pt x="659861" y="3363863"/>
                    </a:cubicBezTo>
                    <a:lnTo>
                      <a:pt x="0" y="3363863"/>
                    </a:lnTo>
                    <a:close/>
                  </a:path>
                </a:pathLst>
              </a:custGeom>
              <a:solidFill>
                <a:srgbClr val="A6A6A6"/>
              </a:solidFill>
            </p:spPr>
            <p:txBody>
              <a:bodyPr/>
              <a:lstStyle/>
              <a:p>
                <a:endParaRPr lang="en-IN"/>
              </a:p>
            </p:txBody>
          </p:sp>
          <p:sp>
            <p:nvSpPr>
              <p:cNvPr id="57" name="Freeform 57"/>
              <p:cNvSpPr/>
              <p:nvPr/>
            </p:nvSpPr>
            <p:spPr>
              <a:xfrm>
                <a:off x="0" y="0"/>
                <a:ext cx="0" cy="0"/>
              </a:xfrm>
              <a:custGeom>
                <a:avLst/>
                <a:gdLst/>
                <a:ahLst/>
                <a:cxnLst/>
                <a:rect l="l" t="t" r="r" b="b"/>
                <a:pathLst>
                  <a:path/>
                </a:pathLst>
              </a:custGeom>
              <a:solidFill>
                <a:srgbClr val="A6A6A6"/>
              </a:solidFill>
            </p:spPr>
            <p:txBody>
              <a:bodyPr/>
              <a:lstStyle/>
              <a:p>
                <a:endParaRPr lang="en-IN"/>
              </a:p>
            </p:txBody>
          </p:sp>
          <p:sp>
            <p:nvSpPr>
              <p:cNvPr id="58" name="Freeform 58"/>
              <p:cNvSpPr/>
              <p:nvPr/>
            </p:nvSpPr>
            <p:spPr>
              <a:xfrm>
                <a:off x="0" y="0"/>
                <a:ext cx="7847461" cy="3362153"/>
              </a:xfrm>
              <a:custGeom>
                <a:avLst/>
                <a:gdLst/>
                <a:ahLst/>
                <a:cxnLst/>
                <a:rect l="l" t="t" r="r" b="b"/>
                <a:pathLst>
                  <a:path w="7847461" h="3362153">
                    <a:moveTo>
                      <a:pt x="0" y="0"/>
                    </a:moveTo>
                    <a:lnTo>
                      <a:pt x="7578489" y="0"/>
                    </a:lnTo>
                    <a:lnTo>
                      <a:pt x="7578489" y="0"/>
                    </a:lnTo>
                    <a:cubicBezTo>
                      <a:pt x="7727038" y="0"/>
                      <a:pt x="7847461" y="120423"/>
                      <a:pt x="7847461" y="268972"/>
                    </a:cubicBezTo>
                    <a:lnTo>
                      <a:pt x="7847461" y="3093180"/>
                    </a:lnTo>
                    <a:cubicBezTo>
                      <a:pt x="7847461" y="3241729"/>
                      <a:pt x="7727038" y="3362153"/>
                      <a:pt x="7578489" y="3362153"/>
                    </a:cubicBezTo>
                    <a:lnTo>
                      <a:pt x="0" y="3362153"/>
                    </a:lnTo>
                    <a:close/>
                  </a:path>
                </a:pathLst>
              </a:custGeom>
              <a:solidFill>
                <a:srgbClr val="D9D9D9"/>
              </a:solidFill>
            </p:spPr>
            <p:txBody>
              <a:bodyPr/>
              <a:lstStyle/>
              <a:p>
                <a:endParaRPr lang="en-IN"/>
              </a:p>
            </p:txBody>
          </p:sp>
          <p:sp>
            <p:nvSpPr>
              <p:cNvPr id="59" name="Freeform 59"/>
              <p:cNvSpPr/>
              <p:nvPr/>
            </p:nvSpPr>
            <p:spPr>
              <a:xfrm>
                <a:off x="0" y="3771063"/>
                <a:ext cx="0" cy="3362153"/>
              </a:xfrm>
              <a:custGeom>
                <a:avLst/>
                <a:gdLst/>
                <a:ahLst/>
                <a:cxnLst/>
                <a:rect l="l" t="t" r="r" b="b"/>
                <a:pathLst>
                  <a:path h="3362153">
                    <a:moveTo>
                      <a:pt x="0" y="0"/>
                    </a:moveTo>
                    <a:lnTo>
                      <a:pt x="0" y="0"/>
                    </a:lnTo>
                    <a:lnTo>
                      <a:pt x="0" y="3362153"/>
                    </a:lnTo>
                    <a:lnTo>
                      <a:pt x="0" y="3362153"/>
                    </a:lnTo>
                    <a:close/>
                  </a:path>
                </a:pathLst>
              </a:custGeom>
              <a:solidFill>
                <a:srgbClr val="D9D9D9"/>
              </a:solidFill>
            </p:spPr>
            <p:txBody>
              <a:bodyPr/>
              <a:lstStyle/>
              <a:p>
                <a:endParaRPr lang="en-IN"/>
              </a:p>
            </p:txBody>
          </p:sp>
          <p:sp>
            <p:nvSpPr>
              <p:cNvPr id="60" name="Freeform 60"/>
              <p:cNvSpPr/>
              <p:nvPr/>
            </p:nvSpPr>
            <p:spPr>
              <a:xfrm>
                <a:off x="0" y="7542126"/>
                <a:ext cx="0" cy="3362152"/>
              </a:xfrm>
              <a:custGeom>
                <a:avLst/>
                <a:gdLst/>
                <a:ahLst/>
                <a:cxnLst/>
                <a:rect l="l" t="t" r="r" b="b"/>
                <a:pathLst>
                  <a:path h="3362152">
                    <a:moveTo>
                      <a:pt x="0" y="0"/>
                    </a:moveTo>
                    <a:lnTo>
                      <a:pt x="0" y="0"/>
                    </a:lnTo>
                    <a:lnTo>
                      <a:pt x="0" y="3362153"/>
                    </a:lnTo>
                    <a:lnTo>
                      <a:pt x="0" y="3362153"/>
                    </a:lnTo>
                    <a:close/>
                  </a:path>
                </a:pathLst>
              </a:custGeom>
              <a:solidFill>
                <a:srgbClr val="D9D9D9"/>
              </a:solidFill>
            </p:spPr>
            <p:txBody>
              <a:bodyPr/>
              <a:lstStyle/>
              <a:p>
                <a:endParaRPr lang="en-IN"/>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1771" y="305938"/>
            <a:ext cx="18298886" cy="722762"/>
          </a:xfrm>
          <a:prstGeom prst="rect">
            <a:avLst/>
          </a:prstGeom>
        </p:spPr>
        <p:txBody>
          <a:bodyPr wrap="square" lIns="0" tIns="0" rIns="0" bIns="0" rtlCol="0" anchor="ctr">
            <a:spAutoFit/>
          </a:bodyPr>
          <a:lstStyle/>
          <a:p>
            <a:pPr algn="ctr">
              <a:lnSpc>
                <a:spcPts val="4950"/>
              </a:lnSpc>
            </a:pPr>
            <a:r>
              <a:rPr lang="en-US" sz="6600">
                <a:solidFill>
                  <a:srgbClr val="8CA9AD"/>
                </a:solidFill>
                <a:latin typeface="DM Sans Bold"/>
              </a:rPr>
              <a:t>OUR COMPANY </a:t>
            </a:r>
          </a:p>
        </p:txBody>
      </p:sp>
      <p:sp>
        <p:nvSpPr>
          <p:cNvPr id="5" name="TextBox 5"/>
          <p:cNvSpPr txBox="1"/>
          <p:nvPr/>
        </p:nvSpPr>
        <p:spPr>
          <a:xfrm>
            <a:off x="1371600" y="2476500"/>
            <a:ext cx="9601200" cy="503343"/>
          </a:xfrm>
          <a:prstGeom prst="rect">
            <a:avLst/>
          </a:prstGeom>
        </p:spPr>
        <p:txBody>
          <a:bodyPr wrap="square" lIns="0" tIns="0" rIns="0" bIns="0" rtlCol="0" anchor="t">
            <a:spAutoFit/>
          </a:bodyPr>
          <a:lstStyle/>
          <a:p>
            <a:pPr>
              <a:lnSpc>
                <a:spcPts val="3850"/>
              </a:lnSpc>
            </a:pPr>
            <a:r>
              <a:rPr lang="en-US" sz="3500" err="1">
                <a:solidFill>
                  <a:srgbClr val="737373"/>
                </a:solidFill>
                <a:latin typeface="DM Sans"/>
              </a:rPr>
              <a:t>asdfasfasfasf</a:t>
            </a:r>
            <a:endParaRPr lang="en-US" sz="3500">
              <a:solidFill>
                <a:srgbClr val="737373"/>
              </a:solidFill>
              <a:latin typeface="DM Sans"/>
            </a:endParaRPr>
          </a:p>
        </p:txBody>
      </p:sp>
    </p:spTree>
    <p:extLst>
      <p:ext uri="{BB962C8B-B14F-4D97-AF65-F5344CB8AC3E}">
        <p14:creationId xmlns:p14="http://schemas.microsoft.com/office/powerpoint/2010/main" val="225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11049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a:latin typeface="DM Sans Bold" charset="0"/>
              </a:rPr>
              <a:t>TABLE OF CONTENTS</a:t>
            </a:r>
            <a:endParaRPr lang="en-IN" sz="6600">
              <a:latin typeface="DM Sans Bold" charset="0"/>
            </a:endParaRPr>
          </a:p>
        </p:txBody>
      </p:sp>
      <p:sp>
        <p:nvSpPr>
          <p:cNvPr id="6" name="TextBox 5">
            <a:extLst>
              <a:ext uri="{FF2B5EF4-FFF2-40B4-BE49-F238E27FC236}">
                <a16:creationId xmlns:a16="http://schemas.microsoft.com/office/drawing/2014/main" id="{67B770D6-7ECC-3110-A8B9-43CC265D82E1}"/>
              </a:ext>
            </a:extLst>
          </p:cNvPr>
          <p:cNvSpPr txBox="1"/>
          <p:nvPr/>
        </p:nvSpPr>
        <p:spPr>
          <a:xfrm>
            <a:off x="2057400" y="2247900"/>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a:solidFill>
                  <a:srgbClr val="737373"/>
                </a:solidFill>
                <a:latin typeface="DM Sans"/>
              </a:rPr>
              <a:t>Data cleaning</a:t>
            </a:r>
          </a:p>
        </p:txBody>
      </p:sp>
      <p:sp>
        <p:nvSpPr>
          <p:cNvPr id="7" name="TextBox 6">
            <a:extLst>
              <a:ext uri="{FF2B5EF4-FFF2-40B4-BE49-F238E27FC236}">
                <a16:creationId xmlns:a16="http://schemas.microsoft.com/office/drawing/2014/main" id="{8ECD8C42-F673-7D47-5F07-D00868F13B3B}"/>
              </a:ext>
            </a:extLst>
          </p:cNvPr>
          <p:cNvSpPr txBox="1"/>
          <p:nvPr/>
        </p:nvSpPr>
        <p:spPr>
          <a:xfrm>
            <a:off x="2057400" y="3401272"/>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a:solidFill>
                  <a:srgbClr val="737373"/>
                </a:solidFill>
                <a:latin typeface="DM Sans"/>
              </a:rPr>
              <a:t>Data cleaning</a:t>
            </a:r>
          </a:p>
        </p:txBody>
      </p:sp>
      <p:sp>
        <p:nvSpPr>
          <p:cNvPr id="8" name="TextBox 7">
            <a:extLst>
              <a:ext uri="{FF2B5EF4-FFF2-40B4-BE49-F238E27FC236}">
                <a16:creationId xmlns:a16="http://schemas.microsoft.com/office/drawing/2014/main" id="{DB9D9332-C626-9CF5-3CE9-D049FB7D4EB4}"/>
              </a:ext>
            </a:extLst>
          </p:cNvPr>
          <p:cNvSpPr txBox="1"/>
          <p:nvPr/>
        </p:nvSpPr>
        <p:spPr>
          <a:xfrm>
            <a:off x="2057400" y="4554644"/>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a:solidFill>
                  <a:srgbClr val="737373"/>
                </a:solidFill>
                <a:latin typeface="DM Sans"/>
              </a:rPr>
              <a:t>Data cleaning</a:t>
            </a:r>
          </a:p>
        </p:txBody>
      </p:sp>
      <p:sp>
        <p:nvSpPr>
          <p:cNvPr id="9" name="TextBox 8">
            <a:extLst>
              <a:ext uri="{FF2B5EF4-FFF2-40B4-BE49-F238E27FC236}">
                <a16:creationId xmlns:a16="http://schemas.microsoft.com/office/drawing/2014/main" id="{82A530D3-FB80-A4B9-8B7B-7445ADE5625E}"/>
              </a:ext>
            </a:extLst>
          </p:cNvPr>
          <p:cNvSpPr txBox="1"/>
          <p:nvPr/>
        </p:nvSpPr>
        <p:spPr>
          <a:xfrm>
            <a:off x="2057400" y="5708016"/>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a:solidFill>
                  <a:srgbClr val="737373"/>
                </a:solidFill>
                <a:latin typeface="DM Sans"/>
              </a:rPr>
              <a:t>Data cleaning</a:t>
            </a:r>
          </a:p>
        </p:txBody>
      </p:sp>
      <p:sp>
        <p:nvSpPr>
          <p:cNvPr id="10" name="TextBox 9">
            <a:extLst>
              <a:ext uri="{FF2B5EF4-FFF2-40B4-BE49-F238E27FC236}">
                <a16:creationId xmlns:a16="http://schemas.microsoft.com/office/drawing/2014/main" id="{D8E277F2-A933-87CF-971D-5BEC6A677ADB}"/>
              </a:ext>
            </a:extLst>
          </p:cNvPr>
          <p:cNvSpPr txBox="1"/>
          <p:nvPr/>
        </p:nvSpPr>
        <p:spPr>
          <a:xfrm>
            <a:off x="2057400" y="6861386"/>
            <a:ext cx="9601200" cy="503343"/>
          </a:xfrm>
          <a:prstGeom prst="rect">
            <a:avLst/>
          </a:prstGeom>
        </p:spPr>
        <p:txBody>
          <a:bodyPr wrap="square" lIns="0" tIns="0" rIns="0" bIns="0" rtlCol="0" anchor="t">
            <a:spAutoFit/>
          </a:bodyPr>
          <a:lstStyle/>
          <a:p>
            <a:pPr marL="457200" indent="-457200">
              <a:lnSpc>
                <a:spcPts val="3850"/>
              </a:lnSpc>
              <a:buFont typeface="Arial" panose="020B0604020202020204" pitchFamily="34" charset="0"/>
              <a:buChar char="•"/>
            </a:pPr>
            <a:r>
              <a:rPr lang="en-US" sz="3500">
                <a:solidFill>
                  <a:srgbClr val="737373"/>
                </a:solidFill>
                <a:latin typeface="DM Sans"/>
              </a:rPr>
              <a:t>Data cleaning</a:t>
            </a:r>
          </a:p>
        </p:txBody>
      </p:sp>
      <p:sp>
        <p:nvSpPr>
          <p:cNvPr id="2" name="TextBox 4">
            <a:extLst>
              <a:ext uri="{FF2B5EF4-FFF2-40B4-BE49-F238E27FC236}">
                <a16:creationId xmlns:a16="http://schemas.microsoft.com/office/drawing/2014/main" id="{A010C03C-1388-F4C1-BF80-DF9A428CFB2F}"/>
              </a:ext>
            </a:extLst>
          </p:cNvPr>
          <p:cNvSpPr txBox="1"/>
          <p:nvPr/>
        </p:nvSpPr>
        <p:spPr>
          <a:xfrm>
            <a:off x="8424787" y="2239965"/>
            <a:ext cx="1938412" cy="916469"/>
          </a:xfrm>
          <a:prstGeom prst="rect">
            <a:avLst/>
          </a:prstGeom>
        </p:spPr>
        <p:txBody>
          <a:bodyPr wrap="square" lIns="0" tIns="0" rIns="0" bIns="0" rtlCol="0" anchor="t">
            <a:spAutoFit/>
          </a:bodyPr>
          <a:lstStyle/>
          <a:p>
            <a:pPr>
              <a:lnSpc>
                <a:spcPts val="7700"/>
              </a:lnSpc>
            </a:pPr>
            <a:r>
              <a:rPr lang="en-US" sz="4000">
                <a:solidFill>
                  <a:srgbClr val="8CA9AD"/>
                </a:solidFill>
                <a:latin typeface="DM Sans Bold"/>
              </a:rPr>
              <a:t>01.</a:t>
            </a:r>
          </a:p>
        </p:txBody>
      </p:sp>
      <p:sp>
        <p:nvSpPr>
          <p:cNvPr id="4" name="TextBox 5">
            <a:extLst>
              <a:ext uri="{FF2B5EF4-FFF2-40B4-BE49-F238E27FC236}">
                <a16:creationId xmlns:a16="http://schemas.microsoft.com/office/drawing/2014/main" id="{DEDC01DD-35EB-3940-6147-546F67FE3A2D}"/>
              </a:ext>
            </a:extLst>
          </p:cNvPr>
          <p:cNvSpPr txBox="1"/>
          <p:nvPr/>
        </p:nvSpPr>
        <p:spPr>
          <a:xfrm>
            <a:off x="8424787" y="3761952"/>
            <a:ext cx="1938412" cy="916469"/>
          </a:xfrm>
          <a:prstGeom prst="rect">
            <a:avLst/>
          </a:prstGeom>
        </p:spPr>
        <p:txBody>
          <a:bodyPr wrap="square" lIns="0" tIns="0" rIns="0" bIns="0" rtlCol="0" anchor="t">
            <a:spAutoFit/>
          </a:bodyPr>
          <a:lstStyle/>
          <a:p>
            <a:pPr>
              <a:lnSpc>
                <a:spcPts val="7700"/>
              </a:lnSpc>
            </a:pPr>
            <a:r>
              <a:rPr lang="en-US" sz="4000">
                <a:solidFill>
                  <a:srgbClr val="8CA9AD"/>
                </a:solidFill>
                <a:latin typeface="DM Sans Bold"/>
              </a:rPr>
              <a:t>02.</a:t>
            </a:r>
          </a:p>
        </p:txBody>
      </p:sp>
      <p:sp>
        <p:nvSpPr>
          <p:cNvPr id="5" name="TextBox 6">
            <a:extLst>
              <a:ext uri="{FF2B5EF4-FFF2-40B4-BE49-F238E27FC236}">
                <a16:creationId xmlns:a16="http://schemas.microsoft.com/office/drawing/2014/main" id="{3F38D1A3-9ED3-2544-3E6A-786FB1E3FE84}"/>
              </a:ext>
            </a:extLst>
          </p:cNvPr>
          <p:cNvSpPr txBox="1"/>
          <p:nvPr/>
        </p:nvSpPr>
        <p:spPr>
          <a:xfrm>
            <a:off x="10363200" y="2247900"/>
            <a:ext cx="6726444" cy="448392"/>
          </a:xfrm>
          <a:prstGeom prst="rect">
            <a:avLst/>
          </a:prstGeom>
        </p:spPr>
        <p:txBody>
          <a:bodyPr lIns="0" tIns="0" rIns="0" bIns="0" rtlCol="0" anchor="t">
            <a:spAutoFit/>
          </a:bodyPr>
          <a:lstStyle/>
          <a:p>
            <a:pPr>
              <a:lnSpc>
                <a:spcPts val="3850"/>
              </a:lnSpc>
            </a:pPr>
            <a:r>
              <a:rPr lang="en-US" sz="1600">
                <a:solidFill>
                  <a:srgbClr val="737373"/>
                </a:solidFill>
                <a:latin typeface="DM Sans Bold"/>
              </a:rPr>
              <a:t>PROBLEM VS SOLUTION </a:t>
            </a:r>
          </a:p>
        </p:txBody>
      </p:sp>
      <p:sp>
        <p:nvSpPr>
          <p:cNvPr id="11" name="TextBox 7">
            <a:extLst>
              <a:ext uri="{FF2B5EF4-FFF2-40B4-BE49-F238E27FC236}">
                <a16:creationId xmlns:a16="http://schemas.microsoft.com/office/drawing/2014/main" id="{F57EC28D-52D6-F19C-D047-871FC3BD01D2}"/>
              </a:ext>
            </a:extLst>
          </p:cNvPr>
          <p:cNvSpPr txBox="1"/>
          <p:nvPr/>
        </p:nvSpPr>
        <p:spPr>
          <a:xfrm>
            <a:off x="10363200" y="3769887"/>
            <a:ext cx="6726444" cy="448392"/>
          </a:xfrm>
          <a:prstGeom prst="rect">
            <a:avLst/>
          </a:prstGeom>
        </p:spPr>
        <p:txBody>
          <a:bodyPr lIns="0" tIns="0" rIns="0" bIns="0" rtlCol="0" anchor="t">
            <a:spAutoFit/>
          </a:bodyPr>
          <a:lstStyle/>
          <a:p>
            <a:pPr>
              <a:lnSpc>
                <a:spcPts val="3850"/>
              </a:lnSpc>
            </a:pPr>
            <a:r>
              <a:rPr lang="en-US" sz="1600">
                <a:solidFill>
                  <a:srgbClr val="737373"/>
                </a:solidFill>
                <a:latin typeface="DM Sans Bold"/>
              </a:rPr>
              <a:t>PRODUCT</a:t>
            </a:r>
          </a:p>
        </p:txBody>
      </p:sp>
      <p:sp>
        <p:nvSpPr>
          <p:cNvPr id="12" name="TextBox 8">
            <a:extLst>
              <a:ext uri="{FF2B5EF4-FFF2-40B4-BE49-F238E27FC236}">
                <a16:creationId xmlns:a16="http://schemas.microsoft.com/office/drawing/2014/main" id="{9E4C7404-A654-D800-1CE2-03D644E1A88C}"/>
              </a:ext>
            </a:extLst>
          </p:cNvPr>
          <p:cNvSpPr txBox="1"/>
          <p:nvPr/>
        </p:nvSpPr>
        <p:spPr>
          <a:xfrm>
            <a:off x="10363200" y="2768606"/>
            <a:ext cx="5542676" cy="383375"/>
          </a:xfrm>
          <a:prstGeom prst="rect">
            <a:avLst/>
          </a:prstGeom>
        </p:spPr>
        <p:txBody>
          <a:bodyPr wrap="square" lIns="0" tIns="0" rIns="0" bIns="0" rtlCol="0" anchor="t">
            <a:spAutoFit/>
          </a:bodyPr>
          <a:lstStyle/>
          <a:p>
            <a:pPr>
              <a:lnSpc>
                <a:spcPts val="3300"/>
              </a:lnSpc>
            </a:pPr>
            <a:r>
              <a:rPr lang="en-US" sz="1400">
                <a:solidFill>
                  <a:srgbClr val="737373"/>
                </a:solidFill>
                <a:latin typeface="DM Sans Italics"/>
              </a:rPr>
              <a:t>Add a short description</a:t>
            </a:r>
          </a:p>
        </p:txBody>
      </p:sp>
      <p:sp>
        <p:nvSpPr>
          <p:cNvPr id="13" name="TextBox 9">
            <a:extLst>
              <a:ext uri="{FF2B5EF4-FFF2-40B4-BE49-F238E27FC236}">
                <a16:creationId xmlns:a16="http://schemas.microsoft.com/office/drawing/2014/main" id="{EA5DA78C-AFCA-C361-9354-9A5BA5628F38}"/>
              </a:ext>
            </a:extLst>
          </p:cNvPr>
          <p:cNvSpPr txBox="1"/>
          <p:nvPr/>
        </p:nvSpPr>
        <p:spPr>
          <a:xfrm>
            <a:off x="8424787" y="5283938"/>
            <a:ext cx="1938412" cy="916469"/>
          </a:xfrm>
          <a:prstGeom prst="rect">
            <a:avLst/>
          </a:prstGeom>
        </p:spPr>
        <p:txBody>
          <a:bodyPr wrap="square" lIns="0" tIns="0" rIns="0" bIns="0" rtlCol="0" anchor="t">
            <a:spAutoFit/>
          </a:bodyPr>
          <a:lstStyle/>
          <a:p>
            <a:pPr>
              <a:lnSpc>
                <a:spcPts val="7700"/>
              </a:lnSpc>
            </a:pPr>
            <a:r>
              <a:rPr lang="en-US" sz="4000">
                <a:solidFill>
                  <a:srgbClr val="8CA9AD"/>
                </a:solidFill>
                <a:latin typeface="DM Sans Bold"/>
              </a:rPr>
              <a:t>03.</a:t>
            </a:r>
          </a:p>
        </p:txBody>
      </p:sp>
      <p:sp>
        <p:nvSpPr>
          <p:cNvPr id="14" name="TextBox 10">
            <a:extLst>
              <a:ext uri="{FF2B5EF4-FFF2-40B4-BE49-F238E27FC236}">
                <a16:creationId xmlns:a16="http://schemas.microsoft.com/office/drawing/2014/main" id="{1E63513B-567F-B59B-9DBD-87B715223D34}"/>
              </a:ext>
            </a:extLst>
          </p:cNvPr>
          <p:cNvSpPr txBox="1"/>
          <p:nvPr/>
        </p:nvSpPr>
        <p:spPr>
          <a:xfrm>
            <a:off x="10363200" y="5291874"/>
            <a:ext cx="6726444" cy="448392"/>
          </a:xfrm>
          <a:prstGeom prst="rect">
            <a:avLst/>
          </a:prstGeom>
        </p:spPr>
        <p:txBody>
          <a:bodyPr lIns="0" tIns="0" rIns="0" bIns="0" rtlCol="0" anchor="t">
            <a:spAutoFit/>
          </a:bodyPr>
          <a:lstStyle/>
          <a:p>
            <a:pPr>
              <a:lnSpc>
                <a:spcPts val="3850"/>
              </a:lnSpc>
            </a:pPr>
            <a:r>
              <a:rPr lang="en-US" sz="1600">
                <a:solidFill>
                  <a:srgbClr val="737373"/>
                </a:solidFill>
                <a:latin typeface="DM Sans Bold"/>
              </a:rPr>
              <a:t>MARKET &amp; TREND</a:t>
            </a:r>
          </a:p>
        </p:txBody>
      </p:sp>
      <p:sp>
        <p:nvSpPr>
          <p:cNvPr id="15" name="TextBox 11">
            <a:extLst>
              <a:ext uri="{FF2B5EF4-FFF2-40B4-BE49-F238E27FC236}">
                <a16:creationId xmlns:a16="http://schemas.microsoft.com/office/drawing/2014/main" id="{B7A7A302-0244-54B8-9526-D33471F9BC81}"/>
              </a:ext>
            </a:extLst>
          </p:cNvPr>
          <p:cNvSpPr txBox="1"/>
          <p:nvPr/>
        </p:nvSpPr>
        <p:spPr>
          <a:xfrm>
            <a:off x="8424787" y="6805925"/>
            <a:ext cx="1938412" cy="916469"/>
          </a:xfrm>
          <a:prstGeom prst="rect">
            <a:avLst/>
          </a:prstGeom>
        </p:spPr>
        <p:txBody>
          <a:bodyPr wrap="square" lIns="0" tIns="0" rIns="0" bIns="0" rtlCol="0" anchor="t">
            <a:spAutoFit/>
          </a:bodyPr>
          <a:lstStyle/>
          <a:p>
            <a:pPr>
              <a:lnSpc>
                <a:spcPts val="7700"/>
              </a:lnSpc>
            </a:pPr>
            <a:r>
              <a:rPr lang="en-US" sz="4000">
                <a:solidFill>
                  <a:srgbClr val="8CA9AD"/>
                </a:solidFill>
                <a:latin typeface="DM Sans Bold"/>
              </a:rPr>
              <a:t>04.</a:t>
            </a:r>
          </a:p>
        </p:txBody>
      </p:sp>
      <p:sp>
        <p:nvSpPr>
          <p:cNvPr id="16" name="TextBox 12">
            <a:extLst>
              <a:ext uri="{FF2B5EF4-FFF2-40B4-BE49-F238E27FC236}">
                <a16:creationId xmlns:a16="http://schemas.microsoft.com/office/drawing/2014/main" id="{62ED05DD-BA01-5F20-5A9B-66BB9B5AA39D}"/>
              </a:ext>
            </a:extLst>
          </p:cNvPr>
          <p:cNvSpPr txBox="1"/>
          <p:nvPr/>
        </p:nvSpPr>
        <p:spPr>
          <a:xfrm>
            <a:off x="10363200" y="6813860"/>
            <a:ext cx="6726444" cy="448392"/>
          </a:xfrm>
          <a:prstGeom prst="rect">
            <a:avLst/>
          </a:prstGeom>
        </p:spPr>
        <p:txBody>
          <a:bodyPr lIns="0" tIns="0" rIns="0" bIns="0" rtlCol="0" anchor="t">
            <a:spAutoFit/>
          </a:bodyPr>
          <a:lstStyle/>
          <a:p>
            <a:pPr>
              <a:lnSpc>
                <a:spcPts val="3850"/>
              </a:lnSpc>
            </a:pPr>
            <a:r>
              <a:rPr lang="en-US" sz="1600">
                <a:solidFill>
                  <a:srgbClr val="737373"/>
                </a:solidFill>
                <a:latin typeface="DM Sans Bold"/>
              </a:rPr>
              <a:t>BUSINESS MODEL</a:t>
            </a:r>
          </a:p>
        </p:txBody>
      </p:sp>
      <p:sp>
        <p:nvSpPr>
          <p:cNvPr id="17" name="TextBox 13">
            <a:extLst>
              <a:ext uri="{FF2B5EF4-FFF2-40B4-BE49-F238E27FC236}">
                <a16:creationId xmlns:a16="http://schemas.microsoft.com/office/drawing/2014/main" id="{16380FD8-823A-D13B-DCBC-3B2472AB41DF}"/>
              </a:ext>
            </a:extLst>
          </p:cNvPr>
          <p:cNvSpPr txBox="1"/>
          <p:nvPr/>
        </p:nvSpPr>
        <p:spPr>
          <a:xfrm>
            <a:off x="10363200" y="4290593"/>
            <a:ext cx="5542676" cy="383375"/>
          </a:xfrm>
          <a:prstGeom prst="rect">
            <a:avLst/>
          </a:prstGeom>
        </p:spPr>
        <p:txBody>
          <a:bodyPr wrap="square" lIns="0" tIns="0" rIns="0" bIns="0" rtlCol="0" anchor="t">
            <a:spAutoFit/>
          </a:bodyPr>
          <a:lstStyle/>
          <a:p>
            <a:pPr>
              <a:lnSpc>
                <a:spcPts val="3300"/>
              </a:lnSpc>
            </a:pPr>
            <a:r>
              <a:rPr lang="en-US" sz="1400">
                <a:solidFill>
                  <a:srgbClr val="737373"/>
                </a:solidFill>
                <a:latin typeface="DM Sans Italics"/>
              </a:rPr>
              <a:t>Add a short description</a:t>
            </a:r>
          </a:p>
        </p:txBody>
      </p:sp>
      <p:sp>
        <p:nvSpPr>
          <p:cNvPr id="18" name="TextBox 14">
            <a:extLst>
              <a:ext uri="{FF2B5EF4-FFF2-40B4-BE49-F238E27FC236}">
                <a16:creationId xmlns:a16="http://schemas.microsoft.com/office/drawing/2014/main" id="{C38EBA26-ECEB-BBBA-64DC-AF697D73E6EC}"/>
              </a:ext>
            </a:extLst>
          </p:cNvPr>
          <p:cNvSpPr txBox="1"/>
          <p:nvPr/>
        </p:nvSpPr>
        <p:spPr>
          <a:xfrm>
            <a:off x="10363200" y="5812580"/>
            <a:ext cx="5542676" cy="383375"/>
          </a:xfrm>
          <a:prstGeom prst="rect">
            <a:avLst/>
          </a:prstGeom>
        </p:spPr>
        <p:txBody>
          <a:bodyPr wrap="square" lIns="0" tIns="0" rIns="0" bIns="0" rtlCol="0" anchor="t">
            <a:spAutoFit/>
          </a:bodyPr>
          <a:lstStyle/>
          <a:p>
            <a:pPr>
              <a:lnSpc>
                <a:spcPts val="3300"/>
              </a:lnSpc>
            </a:pPr>
            <a:r>
              <a:rPr lang="en-US" sz="1400">
                <a:solidFill>
                  <a:srgbClr val="737373"/>
                </a:solidFill>
                <a:latin typeface="DM Sans Italics"/>
              </a:rPr>
              <a:t>Add a short description</a:t>
            </a:r>
          </a:p>
        </p:txBody>
      </p:sp>
      <p:sp>
        <p:nvSpPr>
          <p:cNvPr id="19" name="TextBox 15">
            <a:extLst>
              <a:ext uri="{FF2B5EF4-FFF2-40B4-BE49-F238E27FC236}">
                <a16:creationId xmlns:a16="http://schemas.microsoft.com/office/drawing/2014/main" id="{1246A196-9F03-104F-20CC-F92314CE8AA4}"/>
              </a:ext>
            </a:extLst>
          </p:cNvPr>
          <p:cNvSpPr txBox="1"/>
          <p:nvPr/>
        </p:nvSpPr>
        <p:spPr>
          <a:xfrm>
            <a:off x="10363200" y="7334566"/>
            <a:ext cx="5542676" cy="383375"/>
          </a:xfrm>
          <a:prstGeom prst="rect">
            <a:avLst/>
          </a:prstGeom>
        </p:spPr>
        <p:txBody>
          <a:bodyPr wrap="square" lIns="0" tIns="0" rIns="0" bIns="0" rtlCol="0" anchor="t">
            <a:spAutoFit/>
          </a:bodyPr>
          <a:lstStyle/>
          <a:p>
            <a:pPr>
              <a:lnSpc>
                <a:spcPts val="3300"/>
              </a:lnSpc>
            </a:pPr>
            <a:r>
              <a:rPr lang="en-US" sz="1400">
                <a:solidFill>
                  <a:srgbClr val="737373"/>
                </a:solidFill>
                <a:latin typeface="DM Sans Italics"/>
              </a:rPr>
              <a:t>Add a short description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762000" y="495300"/>
            <a:ext cx="17145000" cy="8008154"/>
          </a:xfrm>
          <a:prstGeom prst="rect">
            <a:avLst/>
          </a:prstGeom>
        </p:spPr>
        <p:txBody>
          <a:bodyPr wrap="square" lIns="0" tIns="0" rIns="0" bIns="0" rtlCol="0" anchor="t">
            <a:spAutoFit/>
          </a:bodyPr>
          <a:lstStyle/>
          <a:p>
            <a:pPr>
              <a:lnSpc>
                <a:spcPts val="3300"/>
              </a:lnSpc>
            </a:pPr>
            <a:r>
              <a:rPr lang="en-US" sz="2000">
                <a:solidFill>
                  <a:srgbClr val="737373"/>
                </a:solidFill>
                <a:latin typeface="DM Sans Italics"/>
              </a:rPr>
              <a:t>Task List</a:t>
            </a:r>
          </a:p>
          <a:p>
            <a:pPr marL="457200" indent="-457200">
              <a:lnSpc>
                <a:spcPts val="3300"/>
              </a:lnSpc>
              <a:buFont typeface="+mj-lt"/>
              <a:buAutoNum type="arabicPeriod"/>
            </a:pPr>
            <a:r>
              <a:rPr lang="en-US" sz="2000">
                <a:solidFill>
                  <a:srgbClr val="737373"/>
                </a:solidFill>
                <a:latin typeface="DM Sans Italics"/>
              </a:rPr>
              <a:t>Data Cleaning</a:t>
            </a:r>
          </a:p>
          <a:p>
            <a:pPr marL="971550" lvl="1" indent="-514350">
              <a:lnSpc>
                <a:spcPts val="3300"/>
              </a:lnSpc>
              <a:buFont typeface="Arial" panose="020B0604020202020204" pitchFamily="34" charset="0"/>
              <a:buChar char="•"/>
            </a:pPr>
            <a:r>
              <a:rPr lang="en-US" sz="2000">
                <a:solidFill>
                  <a:srgbClr val="737373"/>
                </a:solidFill>
                <a:latin typeface="DM Sans Italics"/>
              </a:rPr>
              <a:t>Remove additional columns containing NA or single value</a:t>
            </a:r>
          </a:p>
          <a:p>
            <a:pPr marL="971550" lvl="1" indent="-514350">
              <a:lnSpc>
                <a:spcPts val="3300"/>
              </a:lnSpc>
              <a:buFont typeface="Arial" panose="020B0604020202020204" pitchFamily="34" charset="0"/>
              <a:buChar char="•"/>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marL="457200" indent="-457200">
              <a:lnSpc>
                <a:spcPts val="3300"/>
              </a:lnSpc>
              <a:buFont typeface="+mj-lt"/>
              <a:buAutoNum type="arabicPeriod"/>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a:p>
            <a:pPr>
              <a:lnSpc>
                <a:spcPts val="3300"/>
              </a:lnSpc>
            </a:pPr>
            <a:endParaRPr lang="en-US" sz="2000">
              <a:solidFill>
                <a:srgbClr val="737373"/>
              </a:solidFill>
              <a:latin typeface="DM Sans Italics"/>
            </a:endParaRPr>
          </a:p>
        </p:txBody>
      </p:sp>
      <p:pic>
        <p:nvPicPr>
          <p:cNvPr id="18" name="Picture 17">
            <a:extLst>
              <a:ext uri="{FF2B5EF4-FFF2-40B4-BE49-F238E27FC236}">
                <a16:creationId xmlns:a16="http://schemas.microsoft.com/office/drawing/2014/main" id="{715992EA-A2D8-01C7-ABBF-6A97F36FAEB3}"/>
              </a:ext>
            </a:extLst>
          </p:cNvPr>
          <p:cNvPicPr>
            <a:picLocks noChangeAspect="1"/>
          </p:cNvPicPr>
          <p:nvPr/>
        </p:nvPicPr>
        <p:blipFill>
          <a:blip r:embed="rId2"/>
          <a:stretch>
            <a:fillRect/>
          </a:stretch>
        </p:blipFill>
        <p:spPr>
          <a:xfrm>
            <a:off x="9067800" y="723900"/>
            <a:ext cx="8235738" cy="6705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439400" y="1028700"/>
            <a:ext cx="10972800" cy="8229600"/>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2417556" y="2337274"/>
            <a:ext cx="6726444" cy="647706"/>
          </a:xfrm>
          <a:prstGeom prst="rect">
            <a:avLst/>
          </a:prstGeom>
        </p:spPr>
        <p:txBody>
          <a:bodyPr lIns="0" tIns="0" rIns="0" bIns="0" rtlCol="0" anchor="t">
            <a:spAutoFit/>
          </a:bodyPr>
          <a:lstStyle/>
          <a:p>
            <a:pPr>
              <a:lnSpc>
                <a:spcPts val="4950"/>
              </a:lnSpc>
            </a:pPr>
            <a:r>
              <a:rPr lang="en-US" sz="4500">
                <a:solidFill>
                  <a:srgbClr val="8CA9AD"/>
                </a:solidFill>
                <a:latin typeface="DM Sans Bold"/>
              </a:rPr>
              <a:t>INTRODUCTION</a:t>
            </a:r>
          </a:p>
        </p:txBody>
      </p:sp>
      <p:sp>
        <p:nvSpPr>
          <p:cNvPr id="5" name="TextBox 5"/>
          <p:cNvSpPr txBox="1"/>
          <p:nvPr/>
        </p:nvSpPr>
        <p:spPr>
          <a:xfrm>
            <a:off x="2417556" y="3667308"/>
            <a:ext cx="5953371" cy="4387856"/>
          </a:xfrm>
          <a:prstGeom prst="rect">
            <a:avLst/>
          </a:prstGeom>
        </p:spPr>
        <p:txBody>
          <a:bodyPr lIns="0" tIns="0" rIns="0" bIns="0" rtlCol="0" anchor="t">
            <a:spAutoFit/>
          </a:bodyPr>
          <a:lstStyle/>
          <a:p>
            <a:pPr>
              <a:lnSpc>
                <a:spcPts val="3850"/>
              </a:lnSpc>
            </a:pPr>
            <a:r>
              <a:rPr lang="en-US" sz="3500">
                <a:solidFill>
                  <a:srgbClr val="737373"/>
                </a:solidFill>
                <a:latin typeface="DM Sans"/>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4245946" y="3130544"/>
            <a:ext cx="10620170" cy="1660526"/>
          </a:xfrm>
          <a:prstGeom prst="rect">
            <a:avLst/>
          </a:prstGeom>
        </p:spPr>
        <p:txBody>
          <a:bodyPr lIns="0" tIns="0" rIns="0" bIns="0" rtlCol="0" anchor="t">
            <a:spAutoFit/>
          </a:bodyPr>
          <a:lstStyle/>
          <a:p>
            <a:pPr algn="r">
              <a:lnSpc>
                <a:spcPts val="12500"/>
              </a:lnSpc>
            </a:pPr>
            <a:r>
              <a:rPr lang="en-US" sz="12500">
                <a:solidFill>
                  <a:srgbClr val="FFFFFF"/>
                </a:solidFill>
                <a:latin typeface="DM Sans Bold"/>
              </a:rPr>
              <a:t>THANK YOU</a:t>
            </a:r>
          </a:p>
        </p:txBody>
      </p:sp>
      <p:sp>
        <p:nvSpPr>
          <p:cNvPr id="8" name="TextBox 8"/>
          <p:cNvSpPr txBox="1"/>
          <p:nvPr/>
        </p:nvSpPr>
        <p:spPr>
          <a:xfrm>
            <a:off x="9144000" y="4819644"/>
            <a:ext cx="5722116" cy="501656"/>
          </a:xfrm>
          <a:prstGeom prst="rect">
            <a:avLst/>
          </a:prstGeom>
        </p:spPr>
        <p:txBody>
          <a:bodyPr lIns="0" tIns="0" rIns="0" bIns="0" rtlCol="0" anchor="t">
            <a:spAutoFit/>
          </a:bodyPr>
          <a:lstStyle/>
          <a:p>
            <a:pPr algn="r">
              <a:lnSpc>
                <a:spcPts val="3850"/>
              </a:lnSpc>
            </a:pPr>
            <a:r>
              <a:rPr lang="en-US" sz="3500">
                <a:solidFill>
                  <a:srgbClr val="FFFFFF"/>
                </a:solidFill>
                <a:latin typeface="DM Sans Bold"/>
              </a:rPr>
              <a:t>Have any question?</a:t>
            </a:r>
          </a:p>
        </p:txBody>
      </p:sp>
      <p:sp>
        <p:nvSpPr>
          <p:cNvPr id="9" name="TextBox 9"/>
          <p:cNvSpPr txBox="1"/>
          <p:nvPr/>
        </p:nvSpPr>
        <p:spPr>
          <a:xfrm>
            <a:off x="9144000" y="5921375"/>
            <a:ext cx="5722116" cy="1473206"/>
          </a:xfrm>
          <a:prstGeom prst="rect">
            <a:avLst/>
          </a:prstGeom>
        </p:spPr>
        <p:txBody>
          <a:bodyPr lIns="0" tIns="0" rIns="0" bIns="0" rtlCol="0" anchor="t">
            <a:spAutoFit/>
          </a:bodyPr>
          <a:lstStyle/>
          <a:p>
            <a:pPr algn="r">
              <a:lnSpc>
                <a:spcPts val="3850"/>
              </a:lnSpc>
            </a:pPr>
            <a:r>
              <a:rPr lang="en-US" sz="3500">
                <a:solidFill>
                  <a:srgbClr val="FFFFFF"/>
                </a:solidFill>
                <a:latin typeface="DM Sans"/>
              </a:rPr>
              <a:t>+123-456-7890</a:t>
            </a:r>
          </a:p>
          <a:p>
            <a:pPr algn="r">
              <a:lnSpc>
                <a:spcPts val="3850"/>
              </a:lnSpc>
            </a:pPr>
            <a:r>
              <a:rPr lang="en-US" sz="3500">
                <a:solidFill>
                  <a:srgbClr val="FFFFFF"/>
                </a:solidFill>
                <a:latin typeface="DM Sans"/>
              </a:rPr>
              <a:t>hello@reallygreatsite.com</a:t>
            </a:r>
          </a:p>
          <a:p>
            <a:pPr algn="r">
              <a:lnSpc>
                <a:spcPts val="3850"/>
              </a:lnSpc>
            </a:pPr>
            <a:r>
              <a:rPr lang="en-US" sz="3500">
                <a:solidFill>
                  <a:srgbClr val="FFFFFF"/>
                </a:solidFill>
                <a:latin typeface="DM Sans"/>
              </a:rPr>
              <a:t>www.reallygreatsite.com</a:t>
            </a:r>
          </a:p>
        </p:txBody>
      </p:sp>
      <p:sp>
        <p:nvSpPr>
          <p:cNvPr id="10" name="Freeform 10"/>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7556" y="2337274"/>
            <a:ext cx="6726444" cy="647706"/>
          </a:xfrm>
          <a:prstGeom prst="rect">
            <a:avLst/>
          </a:prstGeom>
        </p:spPr>
        <p:txBody>
          <a:bodyPr lIns="0" tIns="0" rIns="0" bIns="0" rtlCol="0" anchor="t">
            <a:spAutoFit/>
          </a:bodyPr>
          <a:lstStyle/>
          <a:p>
            <a:pPr>
              <a:lnSpc>
                <a:spcPts val="4950"/>
              </a:lnSpc>
            </a:pPr>
            <a:r>
              <a:rPr lang="en-US" sz="4500">
                <a:solidFill>
                  <a:srgbClr val="8CA9AD"/>
                </a:solidFill>
                <a:latin typeface="DM Sans Bold"/>
              </a:rPr>
              <a:t>MEET OUR TEAM </a:t>
            </a:r>
          </a:p>
        </p:txBody>
      </p:sp>
      <p:sp>
        <p:nvSpPr>
          <p:cNvPr id="3" name="TextBox 3"/>
          <p:cNvSpPr txBox="1"/>
          <p:nvPr/>
        </p:nvSpPr>
        <p:spPr>
          <a:xfrm>
            <a:off x="2417556" y="7136514"/>
            <a:ext cx="5953371" cy="501656"/>
          </a:xfrm>
          <a:prstGeom prst="rect">
            <a:avLst/>
          </a:prstGeom>
        </p:spPr>
        <p:txBody>
          <a:bodyPr lIns="0" tIns="0" rIns="0" bIns="0" rtlCol="0" anchor="t">
            <a:spAutoFit/>
          </a:bodyPr>
          <a:lstStyle/>
          <a:p>
            <a:pPr>
              <a:lnSpc>
                <a:spcPts val="3850"/>
              </a:lnSpc>
            </a:pPr>
            <a:r>
              <a:rPr lang="en-US" sz="3500">
                <a:solidFill>
                  <a:srgbClr val="737373"/>
                </a:solidFill>
                <a:latin typeface="DM Sans Bold"/>
              </a:rPr>
              <a:t>Aaron Loeb</a:t>
            </a:r>
          </a:p>
        </p:txBody>
      </p:sp>
      <p:sp>
        <p:nvSpPr>
          <p:cNvPr id="4" name="Freeform 4"/>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2417556" y="7666745"/>
            <a:ext cx="3768669" cy="501656"/>
          </a:xfrm>
          <a:prstGeom prst="rect">
            <a:avLst/>
          </a:prstGeom>
        </p:spPr>
        <p:txBody>
          <a:bodyPr lIns="0" tIns="0" rIns="0" bIns="0" rtlCol="0" anchor="t">
            <a:spAutoFit/>
          </a:bodyPr>
          <a:lstStyle/>
          <a:p>
            <a:pPr>
              <a:lnSpc>
                <a:spcPts val="3850"/>
              </a:lnSpc>
            </a:pPr>
            <a:r>
              <a:rPr lang="en-US" sz="3500">
                <a:solidFill>
                  <a:srgbClr val="737373"/>
                </a:solidFill>
                <a:latin typeface="DM Sans"/>
              </a:rPr>
              <a:t>CEO</a:t>
            </a:r>
          </a:p>
        </p:txBody>
      </p:sp>
      <p:sp>
        <p:nvSpPr>
          <p:cNvPr id="6" name="TextBox 6"/>
          <p:cNvSpPr txBox="1"/>
          <p:nvPr/>
        </p:nvSpPr>
        <p:spPr>
          <a:xfrm>
            <a:off x="2417556" y="3667308"/>
            <a:ext cx="5953371" cy="2444756"/>
          </a:xfrm>
          <a:prstGeom prst="rect">
            <a:avLst/>
          </a:prstGeom>
        </p:spPr>
        <p:txBody>
          <a:bodyPr lIns="0" tIns="0" rIns="0" bIns="0" rtlCol="0" anchor="t">
            <a:spAutoFit/>
          </a:bodyPr>
          <a:lstStyle/>
          <a:p>
            <a:pPr>
              <a:lnSpc>
                <a:spcPts val="3850"/>
              </a:lnSpc>
            </a:pPr>
            <a:r>
              <a:rPr lang="en-US" sz="3500">
                <a:solidFill>
                  <a:srgbClr val="737373"/>
                </a:solidFill>
                <a:latin typeface="DM Sans"/>
              </a:rPr>
              <a:t>Lorem ipsum dolor sit amet, consectetur adipiscing elit, sed do eiusmod tempor incididunt ut labore et dolore magna aliqua. </a:t>
            </a:r>
          </a:p>
        </p:txBody>
      </p:sp>
      <p:sp>
        <p:nvSpPr>
          <p:cNvPr id="7" name="Freeform 7"/>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3895722"/>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PROBLEM VS SOLUTION</a:t>
            </a:r>
          </a:p>
        </p:txBody>
      </p:sp>
      <p:sp>
        <p:nvSpPr>
          <p:cNvPr id="6" name="Freeform 6"/>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6860537" y="6029322"/>
            <a:ext cx="6612767" cy="438156"/>
          </a:xfrm>
          <a:prstGeom prst="rect">
            <a:avLst/>
          </a:prstGeom>
        </p:spPr>
        <p:txBody>
          <a:bodyPr lIns="0" tIns="0" rIns="0" bIns="0" rtlCol="0" anchor="t">
            <a:spAutoFit/>
          </a:bodyPr>
          <a:lstStyle/>
          <a:p>
            <a:pPr algn="r">
              <a:lnSpc>
                <a:spcPts val="3300"/>
              </a:lnSpc>
            </a:pPr>
            <a:r>
              <a:rPr lang="en-US" sz="3000">
                <a:solidFill>
                  <a:srgbClr val="FFFFFF"/>
                </a:solidFill>
                <a:latin typeface="DM Sans Italics"/>
              </a:rPr>
              <a:t>Liceria &amp; Co.</a:t>
            </a:r>
          </a:p>
        </p:txBody>
      </p:sp>
      <p:sp>
        <p:nvSpPr>
          <p:cNvPr id="9" name="TextBox 9"/>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8041552"/>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28700" y="-160719"/>
            <a:ext cx="4102978" cy="3133183"/>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417556" y="4924422"/>
            <a:ext cx="6726444" cy="866780"/>
          </a:xfrm>
          <a:prstGeom prst="rect">
            <a:avLst/>
          </a:prstGeom>
        </p:spPr>
        <p:txBody>
          <a:bodyPr lIns="0" tIns="0" rIns="0" bIns="0" rtlCol="0" anchor="t">
            <a:spAutoFit/>
          </a:bodyPr>
          <a:lstStyle/>
          <a:p>
            <a:pPr>
              <a:lnSpc>
                <a:spcPts val="6600"/>
              </a:lnSpc>
            </a:pPr>
            <a:r>
              <a:rPr lang="en-US" sz="6000">
                <a:solidFill>
                  <a:srgbClr val="8CA9AD"/>
                </a:solidFill>
                <a:latin typeface="DM Sans Bold"/>
              </a:rPr>
              <a:t>PROBLEM</a:t>
            </a:r>
          </a:p>
        </p:txBody>
      </p:sp>
      <p:sp>
        <p:nvSpPr>
          <p:cNvPr id="5" name="TextBox 5"/>
          <p:cNvSpPr txBox="1"/>
          <p:nvPr/>
        </p:nvSpPr>
        <p:spPr>
          <a:xfrm>
            <a:off x="9144000" y="1879591"/>
            <a:ext cx="6726444" cy="866780"/>
          </a:xfrm>
          <a:prstGeom prst="rect">
            <a:avLst/>
          </a:prstGeom>
        </p:spPr>
        <p:txBody>
          <a:bodyPr lIns="0" tIns="0" rIns="0" bIns="0" rtlCol="0" anchor="t">
            <a:spAutoFit/>
          </a:bodyPr>
          <a:lstStyle/>
          <a:p>
            <a:pPr algn="r">
              <a:lnSpc>
                <a:spcPts val="6600"/>
              </a:lnSpc>
            </a:pPr>
            <a:r>
              <a:rPr lang="en-US" sz="6000">
                <a:solidFill>
                  <a:srgbClr val="8CA9AD"/>
                </a:solidFill>
                <a:latin typeface="DM Sans Bold"/>
              </a:rPr>
              <a:t>SOLUTION</a:t>
            </a:r>
          </a:p>
        </p:txBody>
      </p:sp>
      <p:sp>
        <p:nvSpPr>
          <p:cNvPr id="6" name="TextBox 6"/>
          <p:cNvSpPr txBox="1"/>
          <p:nvPr/>
        </p:nvSpPr>
        <p:spPr>
          <a:xfrm>
            <a:off x="2417556" y="6010278"/>
            <a:ext cx="5953371" cy="2444756"/>
          </a:xfrm>
          <a:prstGeom prst="rect">
            <a:avLst/>
          </a:prstGeom>
        </p:spPr>
        <p:txBody>
          <a:bodyPr lIns="0" tIns="0" rIns="0" bIns="0" rtlCol="0" anchor="t">
            <a:spAutoFit/>
          </a:bodyPr>
          <a:lstStyle/>
          <a:p>
            <a:pPr>
              <a:lnSpc>
                <a:spcPts val="3850"/>
              </a:lnSpc>
            </a:pPr>
            <a:r>
              <a:rPr lang="en-US" sz="3500">
                <a:solidFill>
                  <a:srgbClr val="737373"/>
                </a:solidFill>
                <a:latin typeface="DM Sans"/>
              </a:rPr>
              <a:t>Lorem ipsum dolor sit amet, consectetur adipiscing elit, sed do eiusmod tempor incididunt ut labore et dolore magna aliqua.</a:t>
            </a:r>
          </a:p>
        </p:txBody>
      </p:sp>
      <p:sp>
        <p:nvSpPr>
          <p:cNvPr id="7" name="TextBox 7"/>
          <p:cNvSpPr txBox="1"/>
          <p:nvPr/>
        </p:nvSpPr>
        <p:spPr>
          <a:xfrm>
            <a:off x="9917073" y="2965447"/>
            <a:ext cx="5953371" cy="2444756"/>
          </a:xfrm>
          <a:prstGeom prst="rect">
            <a:avLst/>
          </a:prstGeom>
        </p:spPr>
        <p:txBody>
          <a:bodyPr lIns="0" tIns="0" rIns="0" bIns="0" rtlCol="0" anchor="t">
            <a:spAutoFit/>
          </a:bodyPr>
          <a:lstStyle/>
          <a:p>
            <a:pPr algn="r">
              <a:lnSpc>
                <a:spcPts val="3850"/>
              </a:lnSpc>
            </a:pPr>
            <a:r>
              <a:rPr lang="en-US" sz="3500">
                <a:solidFill>
                  <a:srgbClr val="737373"/>
                </a:solidFill>
                <a:latin typeface="DM Sans"/>
              </a:rPr>
              <a:t>Lorem ipsum dolor sit amet, consectetur adipiscing elit, sed do eiusmod tempor incididunt ut labore et dolore magna aliqua.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419597"/>
            <a:ext cx="7571992" cy="106680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PRODUCT</a:t>
            </a:r>
          </a:p>
        </p:txBody>
      </p:sp>
      <p:sp>
        <p:nvSpPr>
          <p:cNvPr id="6" name="TextBox 6"/>
          <p:cNvSpPr txBox="1"/>
          <p:nvPr/>
        </p:nvSpPr>
        <p:spPr>
          <a:xfrm>
            <a:off x="7302507" y="5505447"/>
            <a:ext cx="6170798" cy="438156"/>
          </a:xfrm>
          <a:prstGeom prst="rect">
            <a:avLst/>
          </a:prstGeom>
        </p:spPr>
        <p:txBody>
          <a:bodyPr lIns="0" tIns="0" rIns="0" bIns="0" rtlCol="0" anchor="t">
            <a:spAutoFit/>
          </a:bodyPr>
          <a:lstStyle/>
          <a:p>
            <a:pPr algn="r">
              <a:lnSpc>
                <a:spcPts val="3300"/>
              </a:lnSpc>
            </a:pPr>
            <a:r>
              <a:rPr lang="en-US" sz="3000">
                <a:solidFill>
                  <a:srgbClr val="FFFFFF"/>
                </a:solidFill>
                <a:latin typeface="DM Sans Italics"/>
              </a:rPr>
              <a:t>Liceria &amp; Co.</a:t>
            </a:r>
          </a:p>
        </p:txBody>
      </p:sp>
      <p:sp>
        <p:nvSpPr>
          <p:cNvPr id="7" name="TextBox 7"/>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02.</a:t>
            </a:r>
          </a:p>
        </p:txBody>
      </p:sp>
      <p:sp>
        <p:nvSpPr>
          <p:cNvPr id="8" name="Freeform 8"/>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439400" y="1028700"/>
            <a:ext cx="10972800" cy="8229600"/>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2417556" y="2337274"/>
            <a:ext cx="6726444" cy="647706"/>
          </a:xfrm>
          <a:prstGeom prst="rect">
            <a:avLst/>
          </a:prstGeom>
        </p:spPr>
        <p:txBody>
          <a:bodyPr lIns="0" tIns="0" rIns="0" bIns="0" rtlCol="0" anchor="t">
            <a:spAutoFit/>
          </a:bodyPr>
          <a:lstStyle/>
          <a:p>
            <a:pPr>
              <a:lnSpc>
                <a:spcPts val="4950"/>
              </a:lnSpc>
            </a:pPr>
            <a:r>
              <a:rPr lang="en-US" sz="4500">
                <a:solidFill>
                  <a:srgbClr val="8CA9AD"/>
                </a:solidFill>
                <a:latin typeface="DM Sans Bold"/>
              </a:rPr>
              <a:t>Our Product </a:t>
            </a:r>
          </a:p>
        </p:txBody>
      </p:sp>
      <p:sp>
        <p:nvSpPr>
          <p:cNvPr id="5" name="TextBox 5"/>
          <p:cNvSpPr txBox="1"/>
          <p:nvPr/>
        </p:nvSpPr>
        <p:spPr>
          <a:xfrm>
            <a:off x="2417556" y="3667308"/>
            <a:ext cx="5953371" cy="4387856"/>
          </a:xfrm>
          <a:prstGeom prst="rect">
            <a:avLst/>
          </a:prstGeom>
        </p:spPr>
        <p:txBody>
          <a:bodyPr lIns="0" tIns="0" rIns="0" bIns="0" rtlCol="0" anchor="t">
            <a:spAutoFit/>
          </a:bodyPr>
          <a:lstStyle/>
          <a:p>
            <a:pPr>
              <a:lnSpc>
                <a:spcPts val="3850"/>
              </a:lnSpc>
            </a:pPr>
            <a:r>
              <a:rPr lang="en-US" sz="3500">
                <a:solidFill>
                  <a:srgbClr val="737373"/>
                </a:solidFill>
                <a:latin typeface="DM Sans"/>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160719"/>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156322" y="2434622"/>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a:grpSpLocks noChangeAspect="1"/>
          </p:cNvGrpSpPr>
          <p:nvPr/>
        </p:nvGrpSpPr>
        <p:grpSpPr>
          <a:xfrm>
            <a:off x="2230355" y="1717436"/>
            <a:ext cx="3059805" cy="3059805"/>
            <a:chOff x="0" y="0"/>
            <a:chExt cx="13716000" cy="13716000"/>
          </a:xfrm>
        </p:grpSpPr>
        <p:sp>
          <p:nvSpPr>
            <p:cNvPr id="5" name="Freeform 5"/>
            <p:cNvSpPr/>
            <p:nvPr/>
          </p:nvSpPr>
          <p:spPr>
            <a:xfrm>
              <a:off x="-338714" y="-10990"/>
              <a:ext cx="14393428" cy="13737980"/>
            </a:xfrm>
            <a:custGeom>
              <a:avLst/>
              <a:gdLst/>
              <a:ahLst/>
              <a:cxnLst/>
              <a:rect l="l" t="t" r="r" b="b"/>
              <a:pathLst>
                <a:path w="14393428" h="13737980">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6"/>
              <a:stretch>
                <a:fillRect l="-39894" r="-37089"/>
              </a:stretch>
            </a:blipFill>
          </p:spPr>
          <p:txBody>
            <a:bodyPr/>
            <a:lstStyle/>
            <a:p>
              <a:endParaRPr lang="en-IN"/>
            </a:p>
          </p:txBody>
        </p:sp>
      </p:grpSp>
      <p:grpSp>
        <p:nvGrpSpPr>
          <p:cNvPr id="6" name="Group 6"/>
          <p:cNvGrpSpPr>
            <a:grpSpLocks noChangeAspect="1"/>
          </p:cNvGrpSpPr>
          <p:nvPr/>
        </p:nvGrpSpPr>
        <p:grpSpPr>
          <a:xfrm>
            <a:off x="2230355" y="5509760"/>
            <a:ext cx="3059805" cy="3059805"/>
            <a:chOff x="0" y="0"/>
            <a:chExt cx="13716000" cy="13716000"/>
          </a:xfrm>
        </p:grpSpPr>
        <p:sp>
          <p:nvSpPr>
            <p:cNvPr id="7" name="Freeform 7"/>
            <p:cNvSpPr/>
            <p:nvPr/>
          </p:nvSpPr>
          <p:spPr>
            <a:xfrm>
              <a:off x="-338714" y="-10990"/>
              <a:ext cx="14393428" cy="13737980"/>
            </a:xfrm>
            <a:custGeom>
              <a:avLst/>
              <a:gdLst/>
              <a:ahLst/>
              <a:cxnLst/>
              <a:rect l="l" t="t" r="r" b="b"/>
              <a:pathLst>
                <a:path w="14393428" h="13737980">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7"/>
              <a:stretch>
                <a:fillRect l="-16369" r="-16369"/>
              </a:stretch>
            </a:blipFill>
          </p:spPr>
          <p:txBody>
            <a:bodyPr/>
            <a:lstStyle/>
            <a:p>
              <a:endParaRPr lang="en-IN"/>
            </a:p>
          </p:txBody>
        </p:sp>
      </p:grpSp>
      <p:sp>
        <p:nvSpPr>
          <p:cNvPr id="8" name="TextBox 8"/>
          <p:cNvSpPr txBox="1"/>
          <p:nvPr/>
        </p:nvSpPr>
        <p:spPr>
          <a:xfrm>
            <a:off x="11759210" y="7143750"/>
            <a:ext cx="5500090" cy="2114550"/>
          </a:xfrm>
          <a:prstGeom prst="rect">
            <a:avLst/>
          </a:prstGeom>
        </p:spPr>
        <p:txBody>
          <a:bodyPr lIns="0" tIns="0" rIns="0" bIns="0" rtlCol="0" anchor="t">
            <a:spAutoFit/>
          </a:bodyPr>
          <a:lstStyle/>
          <a:p>
            <a:pPr algn="r">
              <a:lnSpc>
                <a:spcPts val="8250"/>
              </a:lnSpc>
            </a:pPr>
            <a:r>
              <a:rPr lang="en-US" sz="7500">
                <a:solidFill>
                  <a:srgbClr val="8CA9AD"/>
                </a:solidFill>
                <a:latin typeface="DM Sans Bold"/>
              </a:rPr>
              <a:t>OUR PRODUCT</a:t>
            </a:r>
          </a:p>
        </p:txBody>
      </p:sp>
      <p:sp>
        <p:nvSpPr>
          <p:cNvPr id="9" name="TextBox 9"/>
          <p:cNvSpPr txBox="1"/>
          <p:nvPr/>
        </p:nvSpPr>
        <p:spPr>
          <a:xfrm>
            <a:off x="5805839" y="2502794"/>
            <a:ext cx="5953371" cy="501656"/>
          </a:xfrm>
          <a:prstGeom prst="rect">
            <a:avLst/>
          </a:prstGeom>
        </p:spPr>
        <p:txBody>
          <a:bodyPr lIns="0" tIns="0" rIns="0" bIns="0" rtlCol="0" anchor="t">
            <a:spAutoFit/>
          </a:bodyPr>
          <a:lstStyle/>
          <a:p>
            <a:pPr>
              <a:lnSpc>
                <a:spcPts val="3850"/>
              </a:lnSpc>
            </a:pPr>
            <a:r>
              <a:rPr lang="en-US" sz="3500">
                <a:solidFill>
                  <a:srgbClr val="8CA9AD"/>
                </a:solidFill>
                <a:latin typeface="DM Sans Bold"/>
              </a:rPr>
              <a:t>Product A</a:t>
            </a:r>
          </a:p>
        </p:txBody>
      </p:sp>
      <p:sp>
        <p:nvSpPr>
          <p:cNvPr id="10" name="TextBox 10"/>
          <p:cNvSpPr txBox="1"/>
          <p:nvPr/>
        </p:nvSpPr>
        <p:spPr>
          <a:xfrm>
            <a:off x="5805839" y="6295119"/>
            <a:ext cx="5953371" cy="501656"/>
          </a:xfrm>
          <a:prstGeom prst="rect">
            <a:avLst/>
          </a:prstGeom>
        </p:spPr>
        <p:txBody>
          <a:bodyPr lIns="0" tIns="0" rIns="0" bIns="0" rtlCol="0" anchor="t">
            <a:spAutoFit/>
          </a:bodyPr>
          <a:lstStyle/>
          <a:p>
            <a:pPr>
              <a:lnSpc>
                <a:spcPts val="3850"/>
              </a:lnSpc>
            </a:pPr>
            <a:r>
              <a:rPr lang="en-US" sz="3500">
                <a:solidFill>
                  <a:srgbClr val="8CA9AD"/>
                </a:solidFill>
                <a:latin typeface="DM Sans Bold"/>
              </a:rPr>
              <a:t>Product B</a:t>
            </a:r>
          </a:p>
        </p:txBody>
      </p:sp>
      <p:sp>
        <p:nvSpPr>
          <p:cNvPr id="11" name="TextBox 11"/>
          <p:cNvSpPr txBox="1"/>
          <p:nvPr/>
        </p:nvSpPr>
        <p:spPr>
          <a:xfrm>
            <a:off x="5805839" y="3033025"/>
            <a:ext cx="5953371" cy="987431"/>
          </a:xfrm>
          <a:prstGeom prst="rect">
            <a:avLst/>
          </a:prstGeom>
        </p:spPr>
        <p:txBody>
          <a:bodyPr lIns="0" tIns="0" rIns="0" bIns="0" rtlCol="0" anchor="t">
            <a:spAutoFit/>
          </a:bodyPr>
          <a:lstStyle/>
          <a:p>
            <a:pPr>
              <a:lnSpc>
                <a:spcPts val="3850"/>
              </a:lnSpc>
            </a:pPr>
            <a:r>
              <a:rPr lang="en-US" sz="3500">
                <a:solidFill>
                  <a:srgbClr val="737373"/>
                </a:solidFill>
                <a:latin typeface="DM Sans"/>
              </a:rPr>
              <a:t>Lorem ipsum dolor sit amet, consectetur adipiscing elit.</a:t>
            </a:r>
          </a:p>
        </p:txBody>
      </p:sp>
      <p:sp>
        <p:nvSpPr>
          <p:cNvPr id="12" name="TextBox 12"/>
          <p:cNvSpPr txBox="1"/>
          <p:nvPr/>
        </p:nvSpPr>
        <p:spPr>
          <a:xfrm>
            <a:off x="5805839" y="6825350"/>
            <a:ext cx="5953371" cy="987431"/>
          </a:xfrm>
          <a:prstGeom prst="rect">
            <a:avLst/>
          </a:prstGeom>
        </p:spPr>
        <p:txBody>
          <a:bodyPr lIns="0" tIns="0" rIns="0" bIns="0" rtlCol="0" anchor="t">
            <a:spAutoFit/>
          </a:bodyPr>
          <a:lstStyle/>
          <a:p>
            <a:pPr>
              <a:lnSpc>
                <a:spcPts val="3850"/>
              </a:lnSpc>
            </a:pPr>
            <a:r>
              <a:rPr lang="en-US" sz="3500">
                <a:solidFill>
                  <a:srgbClr val="737373"/>
                </a:solidFill>
                <a:latin typeface="DM Sans"/>
              </a:rPr>
              <a:t>Lorem ipsum dolor sit amet, consectetur adipiscing elit.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2" name="TextBox 2"/>
          <p:cNvSpPr txBox="1"/>
          <p:nvPr/>
        </p:nvSpPr>
        <p:spPr>
          <a:xfrm>
            <a:off x="1822482" y="2349500"/>
            <a:ext cx="14643036" cy="5264150"/>
          </a:xfrm>
          <a:prstGeom prst="rect">
            <a:avLst/>
          </a:prstGeom>
        </p:spPr>
        <p:txBody>
          <a:bodyPr lIns="0" tIns="0" rIns="0" bIns="0" rtlCol="0" anchor="t">
            <a:spAutoFit/>
          </a:bodyPr>
          <a:lstStyle/>
          <a:p>
            <a:pPr algn="ctr">
              <a:lnSpc>
                <a:spcPts val="13750"/>
              </a:lnSpc>
            </a:pPr>
            <a:r>
              <a:rPr lang="en-US" sz="12500">
                <a:solidFill>
                  <a:srgbClr val="FFFFFF"/>
                </a:solidFill>
                <a:latin typeface="DM Sans Bold"/>
              </a:rPr>
              <a:t>“JUST KEEP MOVING FORWARD.”</a:t>
            </a:r>
          </a:p>
        </p:txBody>
      </p:sp>
      <p:sp>
        <p:nvSpPr>
          <p:cNvPr id="3" name="Freeform 3"/>
          <p:cNvSpPr/>
          <p:nvPr/>
        </p:nvSpPr>
        <p:spPr>
          <a:xfrm>
            <a:off x="1028700" y="-11227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flipV="1">
            <a:off x="13156322" y="7153817"/>
            <a:ext cx="4102978" cy="3133183"/>
          </a:xfrm>
          <a:custGeom>
            <a:avLst/>
            <a:gdLst/>
            <a:ahLst/>
            <a:cxnLst/>
            <a:rect l="l" t="t" r="r" b="b"/>
            <a:pathLst>
              <a:path w="4102978" h="3133183">
                <a:moveTo>
                  <a:pt x="0" y="3133183"/>
                </a:moveTo>
                <a:lnTo>
                  <a:pt x="4102978" y="3133183"/>
                </a:lnTo>
                <a:lnTo>
                  <a:pt x="4102978" y="0"/>
                </a:lnTo>
                <a:lnTo>
                  <a:pt x="0" y="0"/>
                </a:lnTo>
                <a:lnTo>
                  <a:pt x="0" y="313318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2582001" y="4610100"/>
            <a:ext cx="13123998" cy="2223831"/>
          </a:xfrm>
          <a:prstGeom prst="roundRect">
            <a:avLst>
              <a:gd name="adj" fmla="val 50000"/>
            </a:avLst>
          </a:prstGeom>
          <a:solidFill>
            <a:srgbClr val="8CA9AD"/>
          </a:solidFill>
        </p:spPr>
        <p:txBody>
          <a:bodyPr lIns="0" tIns="0" rIns="0" bIns="0" rtlCol="0" anchor="t">
            <a:spAutoFit/>
          </a:bodyPr>
          <a:lstStyle/>
          <a:p>
            <a:pPr algn="ctr">
              <a:lnSpc>
                <a:spcPts val="4070"/>
              </a:lnSpc>
            </a:pPr>
            <a:r>
              <a:rPr lang="en-US" sz="3700">
                <a:solidFill>
                  <a:schemeClr val="bg1"/>
                </a:solidFill>
                <a:latin typeface="DM Sans"/>
              </a:rPr>
              <a:t>The objective of this section is to identify and report data quality issues and interpret and report the meanings of the variables as required</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638300"/>
            <a:ext cx="12420600" cy="24384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a:latin typeface="DM Sans Bold" charset="0"/>
              </a:rPr>
              <a:t>DATA UNDERSTANDING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124325"/>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MARKET &amp; TREND</a:t>
            </a:r>
          </a:p>
        </p:txBody>
      </p:sp>
      <p:sp>
        <p:nvSpPr>
          <p:cNvPr id="6" name="TextBox 6"/>
          <p:cNvSpPr txBox="1"/>
          <p:nvPr/>
        </p:nvSpPr>
        <p:spPr>
          <a:xfrm>
            <a:off x="7302507" y="6257925"/>
            <a:ext cx="6170798" cy="438156"/>
          </a:xfrm>
          <a:prstGeom prst="rect">
            <a:avLst/>
          </a:prstGeom>
        </p:spPr>
        <p:txBody>
          <a:bodyPr lIns="0" tIns="0" rIns="0" bIns="0" rtlCol="0" anchor="t">
            <a:spAutoFit/>
          </a:bodyPr>
          <a:lstStyle/>
          <a:p>
            <a:pPr algn="r">
              <a:lnSpc>
                <a:spcPts val="3300"/>
              </a:lnSpc>
            </a:pPr>
            <a:r>
              <a:rPr lang="en-US" sz="3000">
                <a:solidFill>
                  <a:srgbClr val="FFFFFF"/>
                </a:solidFill>
                <a:latin typeface="DM Sans Italics"/>
              </a:rPr>
              <a:t>Liceria &amp; Co.</a:t>
            </a:r>
          </a:p>
        </p:txBody>
      </p:sp>
      <p:sp>
        <p:nvSpPr>
          <p:cNvPr id="7" name="TextBox 7"/>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03.</a:t>
            </a:r>
          </a:p>
        </p:txBody>
      </p:sp>
      <p:sp>
        <p:nvSpPr>
          <p:cNvPr id="8" name="Freeform 8"/>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515999" y="3270971"/>
            <a:ext cx="9256002" cy="5987329"/>
          </a:xfrm>
          <a:custGeom>
            <a:avLst/>
            <a:gdLst/>
            <a:ahLst/>
            <a:cxnLst/>
            <a:rect l="l" t="t" r="r" b="b"/>
            <a:pathLst>
              <a:path w="9256002" h="5987329">
                <a:moveTo>
                  <a:pt x="0" y="0"/>
                </a:moveTo>
                <a:lnTo>
                  <a:pt x="9256002" y="0"/>
                </a:lnTo>
                <a:lnTo>
                  <a:pt x="9256002" y="5987329"/>
                </a:lnTo>
                <a:lnTo>
                  <a:pt x="0" y="5987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3608431"/>
            <a:ext cx="2147524" cy="565150"/>
          </a:xfrm>
          <a:prstGeom prst="rect">
            <a:avLst/>
          </a:prstGeom>
        </p:spPr>
        <p:txBody>
          <a:bodyPr lIns="0" tIns="0" rIns="0" bIns="0" rtlCol="0" anchor="t">
            <a:spAutoFit/>
          </a:bodyPr>
          <a:lstStyle/>
          <a:p>
            <a:pPr>
              <a:lnSpc>
                <a:spcPts val="4399"/>
              </a:lnSpc>
            </a:pPr>
            <a:r>
              <a:rPr lang="en-US" sz="3999">
                <a:solidFill>
                  <a:srgbClr val="8CA9AD"/>
                </a:solidFill>
                <a:latin typeface="DM Sans Bold"/>
              </a:rPr>
              <a:t>35%</a:t>
            </a:r>
          </a:p>
        </p:txBody>
      </p:sp>
      <p:sp>
        <p:nvSpPr>
          <p:cNvPr id="5" name="TextBox 5"/>
          <p:cNvSpPr txBox="1"/>
          <p:nvPr/>
        </p:nvSpPr>
        <p:spPr>
          <a:xfrm>
            <a:off x="15111776" y="3608431"/>
            <a:ext cx="2147524" cy="565150"/>
          </a:xfrm>
          <a:prstGeom prst="rect">
            <a:avLst/>
          </a:prstGeom>
        </p:spPr>
        <p:txBody>
          <a:bodyPr lIns="0" tIns="0" rIns="0" bIns="0" rtlCol="0" anchor="t">
            <a:spAutoFit/>
          </a:bodyPr>
          <a:lstStyle/>
          <a:p>
            <a:pPr algn="r">
              <a:lnSpc>
                <a:spcPts val="4399"/>
              </a:lnSpc>
            </a:pPr>
            <a:r>
              <a:rPr lang="en-US" sz="3999">
                <a:solidFill>
                  <a:srgbClr val="8CA9AD"/>
                </a:solidFill>
                <a:latin typeface="DM Sans Bold"/>
              </a:rPr>
              <a:t>30%</a:t>
            </a:r>
          </a:p>
        </p:txBody>
      </p:sp>
      <p:sp>
        <p:nvSpPr>
          <p:cNvPr id="6" name="TextBox 6"/>
          <p:cNvSpPr txBox="1"/>
          <p:nvPr/>
        </p:nvSpPr>
        <p:spPr>
          <a:xfrm>
            <a:off x="1028700" y="7006316"/>
            <a:ext cx="2147524" cy="565150"/>
          </a:xfrm>
          <a:prstGeom prst="rect">
            <a:avLst/>
          </a:prstGeom>
        </p:spPr>
        <p:txBody>
          <a:bodyPr lIns="0" tIns="0" rIns="0" bIns="0" rtlCol="0" anchor="t">
            <a:spAutoFit/>
          </a:bodyPr>
          <a:lstStyle/>
          <a:p>
            <a:pPr>
              <a:lnSpc>
                <a:spcPts val="4399"/>
              </a:lnSpc>
            </a:pPr>
            <a:r>
              <a:rPr lang="en-US" sz="3999">
                <a:solidFill>
                  <a:srgbClr val="8CA9AD"/>
                </a:solidFill>
                <a:latin typeface="DM Sans Bold"/>
              </a:rPr>
              <a:t>15%</a:t>
            </a:r>
          </a:p>
        </p:txBody>
      </p:sp>
      <p:sp>
        <p:nvSpPr>
          <p:cNvPr id="7" name="TextBox 7"/>
          <p:cNvSpPr txBox="1"/>
          <p:nvPr/>
        </p:nvSpPr>
        <p:spPr>
          <a:xfrm>
            <a:off x="15111776" y="7006316"/>
            <a:ext cx="2147524" cy="565150"/>
          </a:xfrm>
          <a:prstGeom prst="rect">
            <a:avLst/>
          </a:prstGeom>
        </p:spPr>
        <p:txBody>
          <a:bodyPr lIns="0" tIns="0" rIns="0" bIns="0" rtlCol="0" anchor="t">
            <a:spAutoFit/>
          </a:bodyPr>
          <a:lstStyle/>
          <a:p>
            <a:pPr algn="r">
              <a:lnSpc>
                <a:spcPts val="4399"/>
              </a:lnSpc>
            </a:pPr>
            <a:r>
              <a:rPr lang="en-US" sz="3999">
                <a:solidFill>
                  <a:srgbClr val="8CA9AD"/>
                </a:solidFill>
                <a:latin typeface="DM Sans Bold"/>
              </a:rPr>
              <a:t>20%</a:t>
            </a:r>
          </a:p>
        </p:txBody>
      </p:sp>
      <p:sp>
        <p:nvSpPr>
          <p:cNvPr id="8" name="TextBox 8"/>
          <p:cNvSpPr txBox="1"/>
          <p:nvPr/>
        </p:nvSpPr>
        <p:spPr>
          <a:xfrm>
            <a:off x="1028700" y="4202156"/>
            <a:ext cx="2356520" cy="501650"/>
          </a:xfrm>
          <a:prstGeom prst="rect">
            <a:avLst/>
          </a:prstGeom>
        </p:spPr>
        <p:txBody>
          <a:bodyPr lIns="0" tIns="0" rIns="0" bIns="0" rtlCol="0" anchor="t">
            <a:spAutoFit/>
          </a:bodyPr>
          <a:lstStyle/>
          <a:p>
            <a:pPr>
              <a:lnSpc>
                <a:spcPts val="3849"/>
              </a:lnSpc>
            </a:pPr>
            <a:r>
              <a:rPr lang="en-US" sz="3499">
                <a:solidFill>
                  <a:srgbClr val="8CA9AD"/>
                </a:solidFill>
                <a:latin typeface="DM Sans Bold"/>
              </a:rPr>
              <a:t>AMERICA</a:t>
            </a:r>
          </a:p>
        </p:txBody>
      </p:sp>
      <p:sp>
        <p:nvSpPr>
          <p:cNvPr id="9" name="TextBox 9"/>
          <p:cNvSpPr txBox="1"/>
          <p:nvPr/>
        </p:nvSpPr>
        <p:spPr>
          <a:xfrm>
            <a:off x="14902780" y="4202156"/>
            <a:ext cx="2356520" cy="501650"/>
          </a:xfrm>
          <a:prstGeom prst="rect">
            <a:avLst/>
          </a:prstGeom>
        </p:spPr>
        <p:txBody>
          <a:bodyPr lIns="0" tIns="0" rIns="0" bIns="0" rtlCol="0" anchor="t">
            <a:spAutoFit/>
          </a:bodyPr>
          <a:lstStyle/>
          <a:p>
            <a:pPr algn="r">
              <a:lnSpc>
                <a:spcPts val="3849"/>
              </a:lnSpc>
            </a:pPr>
            <a:r>
              <a:rPr lang="en-US" sz="3499">
                <a:solidFill>
                  <a:srgbClr val="8CA9AD"/>
                </a:solidFill>
                <a:latin typeface="DM Sans Bold"/>
              </a:rPr>
              <a:t>EUROPE</a:t>
            </a:r>
          </a:p>
        </p:txBody>
      </p:sp>
      <p:sp>
        <p:nvSpPr>
          <p:cNvPr id="10" name="TextBox 10"/>
          <p:cNvSpPr txBox="1"/>
          <p:nvPr/>
        </p:nvSpPr>
        <p:spPr>
          <a:xfrm>
            <a:off x="1028700" y="7600040"/>
            <a:ext cx="2356520" cy="501650"/>
          </a:xfrm>
          <a:prstGeom prst="rect">
            <a:avLst/>
          </a:prstGeom>
        </p:spPr>
        <p:txBody>
          <a:bodyPr lIns="0" tIns="0" rIns="0" bIns="0" rtlCol="0" anchor="t">
            <a:spAutoFit/>
          </a:bodyPr>
          <a:lstStyle/>
          <a:p>
            <a:pPr>
              <a:lnSpc>
                <a:spcPts val="3849"/>
              </a:lnSpc>
            </a:pPr>
            <a:r>
              <a:rPr lang="en-US" sz="3499">
                <a:solidFill>
                  <a:srgbClr val="8CA9AD"/>
                </a:solidFill>
                <a:latin typeface="DM Sans Bold"/>
              </a:rPr>
              <a:t>AFRICA</a:t>
            </a:r>
          </a:p>
        </p:txBody>
      </p:sp>
      <p:sp>
        <p:nvSpPr>
          <p:cNvPr id="11" name="TextBox 11"/>
          <p:cNvSpPr txBox="1"/>
          <p:nvPr/>
        </p:nvSpPr>
        <p:spPr>
          <a:xfrm>
            <a:off x="14902780" y="7600040"/>
            <a:ext cx="2356520" cy="501650"/>
          </a:xfrm>
          <a:prstGeom prst="rect">
            <a:avLst/>
          </a:prstGeom>
        </p:spPr>
        <p:txBody>
          <a:bodyPr lIns="0" tIns="0" rIns="0" bIns="0" rtlCol="0" anchor="t">
            <a:spAutoFit/>
          </a:bodyPr>
          <a:lstStyle/>
          <a:p>
            <a:pPr algn="r">
              <a:lnSpc>
                <a:spcPts val="3849"/>
              </a:lnSpc>
            </a:pPr>
            <a:r>
              <a:rPr lang="en-US" sz="3499">
                <a:solidFill>
                  <a:srgbClr val="8CA9AD"/>
                </a:solidFill>
                <a:latin typeface="DM Sans Bold"/>
              </a:rPr>
              <a:t>ASIA</a:t>
            </a:r>
          </a:p>
        </p:txBody>
      </p:sp>
      <p:sp>
        <p:nvSpPr>
          <p:cNvPr id="12" name="TextBox 12"/>
          <p:cNvSpPr txBox="1"/>
          <p:nvPr/>
        </p:nvSpPr>
        <p:spPr>
          <a:xfrm>
            <a:off x="1028700" y="4722856"/>
            <a:ext cx="3501091" cy="1041400"/>
          </a:xfrm>
          <a:prstGeom prst="rect">
            <a:avLst/>
          </a:prstGeom>
        </p:spPr>
        <p:txBody>
          <a:bodyPr lIns="0" tIns="0" rIns="0" bIns="0" rtlCol="0" anchor="t">
            <a:spAutoFit/>
          </a:bodyPr>
          <a:lstStyle/>
          <a:p>
            <a:pPr>
              <a:lnSpc>
                <a:spcPts val="2749"/>
              </a:lnSpc>
            </a:pPr>
            <a:r>
              <a:rPr lang="en-US" sz="2499">
                <a:solidFill>
                  <a:srgbClr val="737373"/>
                </a:solidFill>
                <a:latin typeface="DM Sans"/>
              </a:rPr>
              <a:t>Lorem ipsum dolor sit amet, consectetur adipiscing elit.</a:t>
            </a:r>
          </a:p>
        </p:txBody>
      </p:sp>
      <p:sp>
        <p:nvSpPr>
          <p:cNvPr id="13" name="TextBox 13"/>
          <p:cNvSpPr txBox="1"/>
          <p:nvPr/>
        </p:nvSpPr>
        <p:spPr>
          <a:xfrm>
            <a:off x="13772001" y="4722856"/>
            <a:ext cx="3487299" cy="1041400"/>
          </a:xfrm>
          <a:prstGeom prst="rect">
            <a:avLst/>
          </a:prstGeom>
        </p:spPr>
        <p:txBody>
          <a:bodyPr lIns="0" tIns="0" rIns="0" bIns="0" rtlCol="0" anchor="t">
            <a:spAutoFit/>
          </a:bodyPr>
          <a:lstStyle/>
          <a:p>
            <a:pPr algn="r">
              <a:lnSpc>
                <a:spcPts val="2749"/>
              </a:lnSpc>
            </a:pPr>
            <a:r>
              <a:rPr lang="en-US" sz="2499">
                <a:solidFill>
                  <a:srgbClr val="737373"/>
                </a:solidFill>
                <a:latin typeface="DM Sans"/>
              </a:rPr>
              <a:t>Lorem ipsum dolor sit amet, consectetur adipiscing elit.</a:t>
            </a:r>
          </a:p>
        </p:txBody>
      </p:sp>
      <p:sp>
        <p:nvSpPr>
          <p:cNvPr id="14" name="TextBox 14"/>
          <p:cNvSpPr txBox="1"/>
          <p:nvPr/>
        </p:nvSpPr>
        <p:spPr>
          <a:xfrm>
            <a:off x="1028700" y="8120740"/>
            <a:ext cx="3501091" cy="1041400"/>
          </a:xfrm>
          <a:prstGeom prst="rect">
            <a:avLst/>
          </a:prstGeom>
        </p:spPr>
        <p:txBody>
          <a:bodyPr lIns="0" tIns="0" rIns="0" bIns="0" rtlCol="0" anchor="t">
            <a:spAutoFit/>
          </a:bodyPr>
          <a:lstStyle/>
          <a:p>
            <a:pPr>
              <a:lnSpc>
                <a:spcPts val="2749"/>
              </a:lnSpc>
            </a:pPr>
            <a:r>
              <a:rPr lang="en-US" sz="2499">
                <a:solidFill>
                  <a:srgbClr val="737373"/>
                </a:solidFill>
                <a:latin typeface="DM Sans"/>
              </a:rPr>
              <a:t>Lorem ipsum dolor sit amet, consectetur adipiscing elit.</a:t>
            </a:r>
          </a:p>
        </p:txBody>
      </p:sp>
      <p:sp>
        <p:nvSpPr>
          <p:cNvPr id="15" name="TextBox 15"/>
          <p:cNvSpPr txBox="1"/>
          <p:nvPr/>
        </p:nvSpPr>
        <p:spPr>
          <a:xfrm>
            <a:off x="13772001" y="8120740"/>
            <a:ext cx="3487299" cy="1041400"/>
          </a:xfrm>
          <a:prstGeom prst="rect">
            <a:avLst/>
          </a:prstGeom>
        </p:spPr>
        <p:txBody>
          <a:bodyPr lIns="0" tIns="0" rIns="0" bIns="0" rtlCol="0" anchor="t">
            <a:spAutoFit/>
          </a:bodyPr>
          <a:lstStyle/>
          <a:p>
            <a:pPr algn="r">
              <a:lnSpc>
                <a:spcPts val="2749"/>
              </a:lnSpc>
            </a:pPr>
            <a:r>
              <a:rPr lang="en-US" sz="2499">
                <a:solidFill>
                  <a:srgbClr val="737373"/>
                </a:solidFill>
                <a:latin typeface="DM Sans"/>
              </a:rPr>
              <a:t>Lorem ipsum dolor sit amet, consectetur adipiscing elit.</a:t>
            </a:r>
          </a:p>
        </p:txBody>
      </p:sp>
      <p:sp>
        <p:nvSpPr>
          <p:cNvPr id="16" name="AutoShape 16"/>
          <p:cNvSpPr/>
          <p:nvPr/>
        </p:nvSpPr>
        <p:spPr>
          <a:xfrm>
            <a:off x="2431961" y="3852906"/>
            <a:ext cx="3723013" cy="0"/>
          </a:xfrm>
          <a:prstGeom prst="line">
            <a:avLst/>
          </a:prstGeom>
          <a:ln w="38100" cap="flat">
            <a:solidFill>
              <a:srgbClr val="8CA9AD"/>
            </a:solidFill>
            <a:prstDash val="solid"/>
            <a:headEnd type="none" w="sm" len="sm"/>
            <a:tailEnd type="oval" w="lg" len="lg"/>
          </a:ln>
        </p:spPr>
        <p:txBody>
          <a:bodyPr/>
          <a:lstStyle/>
          <a:p>
            <a:endParaRPr lang="en-IN"/>
          </a:p>
        </p:txBody>
      </p:sp>
      <p:sp>
        <p:nvSpPr>
          <p:cNvPr id="17" name="AutoShape 17"/>
          <p:cNvSpPr/>
          <p:nvPr/>
        </p:nvSpPr>
        <p:spPr>
          <a:xfrm rot="-10800000">
            <a:off x="11285286" y="3852906"/>
            <a:ext cx="4570753" cy="0"/>
          </a:xfrm>
          <a:prstGeom prst="line">
            <a:avLst/>
          </a:prstGeom>
          <a:ln w="38100" cap="flat">
            <a:solidFill>
              <a:srgbClr val="8CA9AD"/>
            </a:solidFill>
            <a:prstDash val="solid"/>
            <a:headEnd type="none" w="sm" len="sm"/>
            <a:tailEnd type="oval" w="lg" len="lg"/>
          </a:ln>
        </p:spPr>
        <p:txBody>
          <a:bodyPr/>
          <a:lstStyle/>
          <a:p>
            <a:endParaRPr lang="en-IN"/>
          </a:p>
        </p:txBody>
      </p:sp>
      <p:sp>
        <p:nvSpPr>
          <p:cNvPr id="18" name="AutoShape 18"/>
          <p:cNvSpPr/>
          <p:nvPr/>
        </p:nvSpPr>
        <p:spPr>
          <a:xfrm rot="-10800000">
            <a:off x="12731927" y="7250790"/>
            <a:ext cx="3124112" cy="0"/>
          </a:xfrm>
          <a:prstGeom prst="line">
            <a:avLst/>
          </a:prstGeom>
          <a:ln w="38100" cap="flat">
            <a:solidFill>
              <a:srgbClr val="8CA9AD"/>
            </a:solidFill>
            <a:prstDash val="solid"/>
            <a:headEnd type="none" w="sm" len="sm"/>
            <a:tailEnd type="oval" w="lg" len="lg"/>
          </a:ln>
        </p:spPr>
        <p:txBody>
          <a:bodyPr/>
          <a:lstStyle/>
          <a:p>
            <a:endParaRPr lang="en-IN"/>
          </a:p>
        </p:txBody>
      </p:sp>
      <p:sp>
        <p:nvSpPr>
          <p:cNvPr id="19" name="AutoShape 19"/>
          <p:cNvSpPr/>
          <p:nvPr/>
        </p:nvSpPr>
        <p:spPr>
          <a:xfrm>
            <a:off x="2431961" y="7250790"/>
            <a:ext cx="4195660" cy="0"/>
          </a:xfrm>
          <a:prstGeom prst="line">
            <a:avLst/>
          </a:prstGeom>
          <a:ln w="38100" cap="flat">
            <a:solidFill>
              <a:srgbClr val="8CA9AD"/>
            </a:solidFill>
            <a:prstDash val="solid"/>
            <a:headEnd type="none" w="sm" len="sm"/>
            <a:tailEnd type="oval" w="lg" len="lg"/>
          </a:ln>
        </p:spPr>
        <p:txBody>
          <a:bodyPr/>
          <a:lstStyle/>
          <a:p>
            <a:endParaRPr lang="en-IN"/>
          </a:p>
        </p:txBody>
      </p:sp>
      <p:sp>
        <p:nvSpPr>
          <p:cNvPr id="20" name="TextBox 20"/>
          <p:cNvSpPr txBox="1"/>
          <p:nvPr/>
        </p:nvSpPr>
        <p:spPr>
          <a:xfrm>
            <a:off x="1028700" y="1104900"/>
            <a:ext cx="9166757" cy="1066800"/>
          </a:xfrm>
          <a:prstGeom prst="rect">
            <a:avLst/>
          </a:prstGeom>
        </p:spPr>
        <p:txBody>
          <a:bodyPr lIns="0" tIns="0" rIns="0" bIns="0" rtlCol="0" anchor="t">
            <a:spAutoFit/>
          </a:bodyPr>
          <a:lstStyle/>
          <a:p>
            <a:pPr>
              <a:lnSpc>
                <a:spcPts val="8250"/>
              </a:lnSpc>
            </a:pPr>
            <a:r>
              <a:rPr lang="en-US" sz="7500">
                <a:solidFill>
                  <a:srgbClr val="8CA9AD"/>
                </a:solidFill>
                <a:latin typeface="DM Sans Bold"/>
              </a:rPr>
              <a:t>OUR MARKET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124325"/>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BUSINESS MODEL</a:t>
            </a:r>
          </a:p>
        </p:txBody>
      </p:sp>
      <p:sp>
        <p:nvSpPr>
          <p:cNvPr id="6" name="TextBox 6"/>
          <p:cNvSpPr txBox="1"/>
          <p:nvPr/>
        </p:nvSpPr>
        <p:spPr>
          <a:xfrm>
            <a:off x="7302507" y="6257925"/>
            <a:ext cx="6170798" cy="438156"/>
          </a:xfrm>
          <a:prstGeom prst="rect">
            <a:avLst/>
          </a:prstGeom>
        </p:spPr>
        <p:txBody>
          <a:bodyPr lIns="0" tIns="0" rIns="0" bIns="0" rtlCol="0" anchor="t">
            <a:spAutoFit/>
          </a:bodyPr>
          <a:lstStyle/>
          <a:p>
            <a:pPr algn="r">
              <a:lnSpc>
                <a:spcPts val="3300"/>
              </a:lnSpc>
            </a:pPr>
            <a:r>
              <a:rPr lang="en-US" sz="3000">
                <a:solidFill>
                  <a:srgbClr val="FFFFFF"/>
                </a:solidFill>
                <a:latin typeface="DM Sans Italics"/>
              </a:rPr>
              <a:t>Liceria &amp; Co.</a:t>
            </a:r>
          </a:p>
        </p:txBody>
      </p:sp>
      <p:sp>
        <p:nvSpPr>
          <p:cNvPr id="7" name="TextBox 7"/>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03.</a:t>
            </a:r>
          </a:p>
        </p:txBody>
      </p:sp>
      <p:sp>
        <p:nvSpPr>
          <p:cNvPr id="8" name="Freeform 8"/>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60622" y="1104900"/>
            <a:ext cx="9166757" cy="1066800"/>
          </a:xfrm>
          <a:prstGeom prst="rect">
            <a:avLst/>
          </a:prstGeom>
        </p:spPr>
        <p:txBody>
          <a:bodyPr lIns="0" tIns="0" rIns="0" bIns="0" rtlCol="0" anchor="t">
            <a:spAutoFit/>
          </a:bodyPr>
          <a:lstStyle/>
          <a:p>
            <a:pPr algn="ctr">
              <a:lnSpc>
                <a:spcPts val="8250"/>
              </a:lnSpc>
            </a:pPr>
            <a:r>
              <a:rPr lang="en-US" sz="7500">
                <a:solidFill>
                  <a:srgbClr val="8CA9AD"/>
                </a:solidFill>
                <a:latin typeface="DM Sans Bold"/>
              </a:rPr>
              <a:t>OUR STRATEGY</a:t>
            </a:r>
          </a:p>
        </p:txBody>
      </p:sp>
      <p:sp>
        <p:nvSpPr>
          <p:cNvPr id="3" name="AutoShape 3"/>
          <p:cNvSpPr/>
          <p:nvPr/>
        </p:nvSpPr>
        <p:spPr>
          <a:xfrm>
            <a:off x="3358321" y="6193196"/>
            <a:ext cx="452879" cy="38100"/>
          </a:xfrm>
          <a:prstGeom prst="line">
            <a:avLst/>
          </a:prstGeom>
          <a:ln w="38100" cap="flat">
            <a:solidFill>
              <a:srgbClr val="737373"/>
            </a:solidFill>
            <a:prstDash val="solid"/>
            <a:headEnd type="none" w="sm" len="sm"/>
            <a:tailEnd type="none" w="sm" len="sm"/>
          </a:ln>
        </p:spPr>
        <p:txBody>
          <a:bodyPr/>
          <a:lstStyle/>
          <a:p>
            <a:endParaRPr lang="en-IN"/>
          </a:p>
        </p:txBody>
      </p:sp>
      <p:sp>
        <p:nvSpPr>
          <p:cNvPr id="4" name="TextBox 4"/>
          <p:cNvSpPr txBox="1"/>
          <p:nvPr/>
        </p:nvSpPr>
        <p:spPr>
          <a:xfrm>
            <a:off x="5780778" y="2902159"/>
            <a:ext cx="6726444" cy="647706"/>
          </a:xfrm>
          <a:prstGeom prst="rect">
            <a:avLst/>
          </a:prstGeom>
        </p:spPr>
        <p:txBody>
          <a:bodyPr lIns="0" tIns="0" rIns="0" bIns="0" rtlCol="0" anchor="t">
            <a:spAutoFit/>
          </a:bodyPr>
          <a:lstStyle/>
          <a:p>
            <a:pPr algn="ctr">
              <a:lnSpc>
                <a:spcPts val="4950"/>
              </a:lnSpc>
            </a:pPr>
            <a:r>
              <a:rPr lang="en-US" sz="4500">
                <a:solidFill>
                  <a:srgbClr val="8CA9AD"/>
                </a:solidFill>
                <a:latin typeface="DM Sans Bold"/>
              </a:rPr>
              <a:t>Goal</a:t>
            </a:r>
          </a:p>
        </p:txBody>
      </p:sp>
      <p:sp>
        <p:nvSpPr>
          <p:cNvPr id="5" name="TextBox 5"/>
          <p:cNvSpPr txBox="1"/>
          <p:nvPr/>
        </p:nvSpPr>
        <p:spPr>
          <a:xfrm>
            <a:off x="2075981" y="4257449"/>
            <a:ext cx="6726444" cy="647706"/>
          </a:xfrm>
          <a:prstGeom prst="rect">
            <a:avLst/>
          </a:prstGeom>
        </p:spPr>
        <p:txBody>
          <a:bodyPr lIns="0" tIns="0" rIns="0" bIns="0" rtlCol="0" anchor="t">
            <a:spAutoFit/>
          </a:bodyPr>
          <a:lstStyle/>
          <a:p>
            <a:pPr algn="ctr">
              <a:lnSpc>
                <a:spcPts val="4950"/>
              </a:lnSpc>
            </a:pPr>
            <a:r>
              <a:rPr lang="en-US" sz="4500">
                <a:solidFill>
                  <a:srgbClr val="8CA9AD"/>
                </a:solidFill>
                <a:latin typeface="DM Sans Bold"/>
              </a:rPr>
              <a:t>Key Activity 1 </a:t>
            </a:r>
          </a:p>
        </p:txBody>
      </p:sp>
      <p:sp>
        <p:nvSpPr>
          <p:cNvPr id="6" name="TextBox 6"/>
          <p:cNvSpPr txBox="1"/>
          <p:nvPr/>
        </p:nvSpPr>
        <p:spPr>
          <a:xfrm>
            <a:off x="1720793" y="6476786"/>
            <a:ext cx="3727935" cy="647706"/>
          </a:xfrm>
          <a:prstGeom prst="rect">
            <a:avLst/>
          </a:prstGeom>
        </p:spPr>
        <p:txBody>
          <a:bodyPr lIns="0" tIns="0" rIns="0" bIns="0" rtlCol="0" anchor="t">
            <a:spAutoFit/>
          </a:bodyPr>
          <a:lstStyle/>
          <a:p>
            <a:pPr algn="ctr">
              <a:lnSpc>
                <a:spcPts val="4950"/>
              </a:lnSpc>
            </a:pPr>
            <a:r>
              <a:rPr lang="en-US" sz="4500">
                <a:solidFill>
                  <a:srgbClr val="8CA9AD"/>
                </a:solidFill>
                <a:latin typeface="DM Sans Bold"/>
              </a:rPr>
              <a:t>Action 1</a:t>
            </a:r>
          </a:p>
        </p:txBody>
      </p:sp>
      <p:sp>
        <p:nvSpPr>
          <p:cNvPr id="7" name="TextBox 7"/>
          <p:cNvSpPr txBox="1"/>
          <p:nvPr/>
        </p:nvSpPr>
        <p:spPr>
          <a:xfrm>
            <a:off x="9130387" y="6476786"/>
            <a:ext cx="3727935" cy="647706"/>
          </a:xfrm>
          <a:prstGeom prst="rect">
            <a:avLst/>
          </a:prstGeom>
        </p:spPr>
        <p:txBody>
          <a:bodyPr lIns="0" tIns="0" rIns="0" bIns="0" rtlCol="0" anchor="t">
            <a:spAutoFit/>
          </a:bodyPr>
          <a:lstStyle/>
          <a:p>
            <a:pPr algn="ctr">
              <a:lnSpc>
                <a:spcPts val="4950"/>
              </a:lnSpc>
            </a:pPr>
            <a:r>
              <a:rPr lang="en-US" sz="4500">
                <a:solidFill>
                  <a:srgbClr val="8CA9AD"/>
                </a:solidFill>
                <a:latin typeface="DM Sans Bold"/>
              </a:rPr>
              <a:t>Action 1</a:t>
            </a:r>
          </a:p>
        </p:txBody>
      </p:sp>
      <p:sp>
        <p:nvSpPr>
          <p:cNvPr id="8" name="TextBox 8"/>
          <p:cNvSpPr txBox="1"/>
          <p:nvPr/>
        </p:nvSpPr>
        <p:spPr>
          <a:xfrm>
            <a:off x="5429678" y="6476786"/>
            <a:ext cx="3727935" cy="647706"/>
          </a:xfrm>
          <a:prstGeom prst="rect">
            <a:avLst/>
          </a:prstGeom>
        </p:spPr>
        <p:txBody>
          <a:bodyPr lIns="0" tIns="0" rIns="0" bIns="0" rtlCol="0" anchor="t">
            <a:spAutoFit/>
          </a:bodyPr>
          <a:lstStyle/>
          <a:p>
            <a:pPr algn="ctr">
              <a:lnSpc>
                <a:spcPts val="4950"/>
              </a:lnSpc>
            </a:pPr>
            <a:r>
              <a:rPr lang="en-US" sz="4500">
                <a:solidFill>
                  <a:srgbClr val="8CA9AD"/>
                </a:solidFill>
                <a:latin typeface="DM Sans Bold"/>
              </a:rPr>
              <a:t>Action 2</a:t>
            </a:r>
          </a:p>
        </p:txBody>
      </p:sp>
      <p:sp>
        <p:nvSpPr>
          <p:cNvPr id="9" name="TextBox 9"/>
          <p:cNvSpPr txBox="1"/>
          <p:nvPr/>
        </p:nvSpPr>
        <p:spPr>
          <a:xfrm>
            <a:off x="12839272" y="6476786"/>
            <a:ext cx="3727935" cy="647706"/>
          </a:xfrm>
          <a:prstGeom prst="rect">
            <a:avLst/>
          </a:prstGeom>
        </p:spPr>
        <p:txBody>
          <a:bodyPr lIns="0" tIns="0" rIns="0" bIns="0" rtlCol="0" anchor="t">
            <a:spAutoFit/>
          </a:bodyPr>
          <a:lstStyle/>
          <a:p>
            <a:pPr algn="ctr">
              <a:lnSpc>
                <a:spcPts val="4950"/>
              </a:lnSpc>
            </a:pPr>
            <a:r>
              <a:rPr lang="en-US" sz="4500">
                <a:solidFill>
                  <a:srgbClr val="8CA9AD"/>
                </a:solidFill>
                <a:latin typeface="DM Sans Bold"/>
              </a:rPr>
              <a:t>Action2 </a:t>
            </a:r>
          </a:p>
        </p:txBody>
      </p:sp>
      <p:sp>
        <p:nvSpPr>
          <p:cNvPr id="10" name="TextBox 10"/>
          <p:cNvSpPr txBox="1"/>
          <p:nvPr/>
        </p:nvSpPr>
        <p:spPr>
          <a:xfrm>
            <a:off x="2677986" y="4924204"/>
            <a:ext cx="5522433" cy="698500"/>
          </a:xfrm>
          <a:prstGeom prst="rect">
            <a:avLst/>
          </a:prstGeom>
        </p:spPr>
        <p:txBody>
          <a:bodyPr lIns="0" tIns="0" rIns="0" bIns="0" rtlCol="0" anchor="t">
            <a:spAutoFit/>
          </a:bodyPr>
          <a:lstStyle/>
          <a:p>
            <a:pPr algn="ctr">
              <a:lnSpc>
                <a:spcPts val="2749"/>
              </a:lnSpc>
            </a:pPr>
            <a:r>
              <a:rPr lang="en-US" sz="2499">
                <a:solidFill>
                  <a:srgbClr val="737373"/>
                </a:solidFill>
                <a:latin typeface="DM Sans"/>
              </a:rPr>
              <a:t>Lorem ipsum dolor sit amet, consectetur adipiscing elit.</a:t>
            </a:r>
          </a:p>
        </p:txBody>
      </p:sp>
      <p:sp>
        <p:nvSpPr>
          <p:cNvPr id="11" name="TextBox 11"/>
          <p:cNvSpPr txBox="1"/>
          <p:nvPr/>
        </p:nvSpPr>
        <p:spPr>
          <a:xfrm>
            <a:off x="9485575" y="4257449"/>
            <a:ext cx="6726444" cy="647706"/>
          </a:xfrm>
          <a:prstGeom prst="rect">
            <a:avLst/>
          </a:prstGeom>
        </p:spPr>
        <p:txBody>
          <a:bodyPr lIns="0" tIns="0" rIns="0" bIns="0" rtlCol="0" anchor="t">
            <a:spAutoFit/>
          </a:bodyPr>
          <a:lstStyle/>
          <a:p>
            <a:pPr algn="ctr">
              <a:lnSpc>
                <a:spcPts val="4950"/>
              </a:lnSpc>
            </a:pPr>
            <a:r>
              <a:rPr lang="en-US" sz="4500">
                <a:solidFill>
                  <a:srgbClr val="8CA9AD"/>
                </a:solidFill>
                <a:latin typeface="DM Sans Bold"/>
              </a:rPr>
              <a:t>Key Activity 2 </a:t>
            </a:r>
          </a:p>
        </p:txBody>
      </p:sp>
      <p:sp>
        <p:nvSpPr>
          <p:cNvPr id="12" name="AutoShape 12"/>
          <p:cNvSpPr/>
          <p:nvPr/>
        </p:nvSpPr>
        <p:spPr>
          <a:xfrm>
            <a:off x="3575235" y="5985807"/>
            <a:ext cx="3727935" cy="0"/>
          </a:xfrm>
          <a:prstGeom prst="line">
            <a:avLst/>
          </a:prstGeom>
          <a:ln w="38100" cap="flat">
            <a:solidFill>
              <a:srgbClr val="737373"/>
            </a:solidFill>
            <a:prstDash val="solid"/>
            <a:headEnd type="none" w="sm" len="sm"/>
            <a:tailEnd type="none" w="sm" len="sm"/>
          </a:ln>
        </p:spPr>
        <p:txBody>
          <a:bodyPr/>
          <a:lstStyle/>
          <a:p>
            <a:endParaRPr lang="en-IN"/>
          </a:p>
        </p:txBody>
      </p:sp>
      <p:sp>
        <p:nvSpPr>
          <p:cNvPr id="13" name="AutoShape 13"/>
          <p:cNvSpPr/>
          <p:nvPr/>
        </p:nvSpPr>
        <p:spPr>
          <a:xfrm>
            <a:off x="10984830" y="5985807"/>
            <a:ext cx="3727935" cy="0"/>
          </a:xfrm>
          <a:prstGeom prst="line">
            <a:avLst/>
          </a:prstGeom>
          <a:ln w="38100" cap="flat">
            <a:solidFill>
              <a:srgbClr val="737373"/>
            </a:solidFill>
            <a:prstDash val="solid"/>
            <a:headEnd type="none" w="sm" len="sm"/>
            <a:tailEnd type="none" w="sm" len="sm"/>
          </a:ln>
        </p:spPr>
        <p:txBody>
          <a:bodyPr/>
          <a:lstStyle/>
          <a:p>
            <a:endParaRPr lang="en-IN"/>
          </a:p>
        </p:txBody>
      </p:sp>
      <p:sp>
        <p:nvSpPr>
          <p:cNvPr id="14" name="AutoShape 14"/>
          <p:cNvSpPr/>
          <p:nvPr/>
        </p:nvSpPr>
        <p:spPr>
          <a:xfrm rot="-5400000">
            <a:off x="10767915" y="6193196"/>
            <a:ext cx="452879" cy="0"/>
          </a:xfrm>
          <a:prstGeom prst="line">
            <a:avLst/>
          </a:prstGeom>
          <a:ln w="38100" cap="flat">
            <a:solidFill>
              <a:srgbClr val="737373"/>
            </a:solidFill>
            <a:prstDash val="solid"/>
            <a:headEnd type="none" w="sm" len="sm"/>
            <a:tailEnd type="none" w="sm" len="sm"/>
          </a:ln>
        </p:spPr>
        <p:txBody>
          <a:bodyPr/>
          <a:lstStyle/>
          <a:p>
            <a:endParaRPr lang="en-IN"/>
          </a:p>
        </p:txBody>
      </p:sp>
      <p:sp>
        <p:nvSpPr>
          <p:cNvPr id="15" name="AutoShape 15"/>
          <p:cNvSpPr/>
          <p:nvPr/>
        </p:nvSpPr>
        <p:spPr>
          <a:xfrm>
            <a:off x="5420153" y="3728370"/>
            <a:ext cx="7447694" cy="0"/>
          </a:xfrm>
          <a:prstGeom prst="line">
            <a:avLst/>
          </a:prstGeom>
          <a:ln w="38100" cap="flat">
            <a:solidFill>
              <a:srgbClr val="737373"/>
            </a:solidFill>
            <a:prstDash val="solid"/>
            <a:headEnd type="none" w="sm" len="sm"/>
            <a:tailEnd type="none" w="sm" len="sm"/>
          </a:ln>
        </p:spPr>
        <p:txBody>
          <a:bodyPr/>
          <a:lstStyle/>
          <a:p>
            <a:endParaRPr lang="en-IN"/>
          </a:p>
        </p:txBody>
      </p:sp>
      <p:sp>
        <p:nvSpPr>
          <p:cNvPr id="16" name="AutoShape 16"/>
          <p:cNvSpPr/>
          <p:nvPr/>
        </p:nvSpPr>
        <p:spPr>
          <a:xfrm rot="-5400000">
            <a:off x="5222288" y="3945284"/>
            <a:ext cx="433829" cy="0"/>
          </a:xfrm>
          <a:prstGeom prst="line">
            <a:avLst/>
          </a:prstGeom>
          <a:ln w="38100" cap="flat">
            <a:solidFill>
              <a:srgbClr val="737373"/>
            </a:solidFill>
            <a:prstDash val="solid"/>
            <a:headEnd type="none" w="sm" len="sm"/>
            <a:tailEnd type="none" w="sm" len="sm"/>
          </a:ln>
        </p:spPr>
        <p:txBody>
          <a:bodyPr/>
          <a:lstStyle/>
          <a:p>
            <a:endParaRPr lang="en-IN"/>
          </a:p>
        </p:txBody>
      </p:sp>
      <p:sp>
        <p:nvSpPr>
          <p:cNvPr id="17" name="AutoShape 17"/>
          <p:cNvSpPr/>
          <p:nvPr/>
        </p:nvSpPr>
        <p:spPr>
          <a:xfrm rot="-5400000">
            <a:off x="12631883" y="3945284"/>
            <a:ext cx="433829" cy="0"/>
          </a:xfrm>
          <a:prstGeom prst="line">
            <a:avLst/>
          </a:prstGeom>
          <a:ln w="38100" cap="flat">
            <a:solidFill>
              <a:srgbClr val="737373"/>
            </a:solidFill>
            <a:prstDash val="solid"/>
            <a:headEnd type="none" w="sm" len="sm"/>
            <a:tailEnd type="none" w="sm" len="sm"/>
          </a:ln>
        </p:spPr>
        <p:txBody>
          <a:bodyPr/>
          <a:lstStyle/>
          <a:p>
            <a:endParaRPr lang="en-IN"/>
          </a:p>
        </p:txBody>
      </p:sp>
      <p:sp>
        <p:nvSpPr>
          <p:cNvPr id="18" name="AutoShape 18"/>
          <p:cNvSpPr/>
          <p:nvPr/>
        </p:nvSpPr>
        <p:spPr>
          <a:xfrm>
            <a:off x="5248127" y="5794730"/>
            <a:ext cx="382152" cy="38100"/>
          </a:xfrm>
          <a:prstGeom prst="line">
            <a:avLst/>
          </a:prstGeom>
          <a:ln w="38100" cap="flat">
            <a:solidFill>
              <a:srgbClr val="737373"/>
            </a:solidFill>
            <a:prstDash val="solid"/>
            <a:headEnd type="none" w="sm" len="sm"/>
            <a:tailEnd type="none" w="sm" len="sm"/>
          </a:ln>
        </p:spPr>
        <p:txBody>
          <a:bodyPr/>
          <a:lstStyle/>
          <a:p>
            <a:endParaRPr lang="en-IN"/>
          </a:p>
        </p:txBody>
      </p:sp>
      <p:sp>
        <p:nvSpPr>
          <p:cNvPr id="19" name="AutoShape 19"/>
          <p:cNvSpPr/>
          <p:nvPr/>
        </p:nvSpPr>
        <p:spPr>
          <a:xfrm>
            <a:off x="12657721" y="5794730"/>
            <a:ext cx="382152" cy="38100"/>
          </a:xfrm>
          <a:prstGeom prst="line">
            <a:avLst/>
          </a:prstGeom>
          <a:ln w="38100" cap="flat">
            <a:solidFill>
              <a:srgbClr val="737373"/>
            </a:solidFill>
            <a:prstDash val="solid"/>
            <a:headEnd type="none" w="sm" len="sm"/>
            <a:tailEnd type="none" w="sm" len="sm"/>
          </a:ln>
        </p:spPr>
        <p:txBody>
          <a:bodyPr/>
          <a:lstStyle/>
          <a:p>
            <a:endParaRPr lang="en-IN"/>
          </a:p>
        </p:txBody>
      </p:sp>
      <p:sp>
        <p:nvSpPr>
          <p:cNvPr id="20" name="AutoShape 20"/>
          <p:cNvSpPr/>
          <p:nvPr/>
        </p:nvSpPr>
        <p:spPr>
          <a:xfrm>
            <a:off x="7067206" y="6193196"/>
            <a:ext cx="452879" cy="38100"/>
          </a:xfrm>
          <a:prstGeom prst="line">
            <a:avLst/>
          </a:prstGeom>
          <a:ln w="38100" cap="flat">
            <a:solidFill>
              <a:srgbClr val="737373"/>
            </a:solidFill>
            <a:prstDash val="solid"/>
            <a:headEnd type="none" w="sm" len="sm"/>
            <a:tailEnd type="none" w="sm" len="sm"/>
          </a:ln>
        </p:spPr>
        <p:txBody>
          <a:bodyPr/>
          <a:lstStyle/>
          <a:p>
            <a:endParaRPr lang="en-IN"/>
          </a:p>
        </p:txBody>
      </p:sp>
      <p:sp>
        <p:nvSpPr>
          <p:cNvPr id="21" name="AutoShape 21"/>
          <p:cNvSpPr/>
          <p:nvPr/>
        </p:nvSpPr>
        <p:spPr>
          <a:xfrm>
            <a:off x="14476800" y="6193196"/>
            <a:ext cx="452879" cy="38100"/>
          </a:xfrm>
          <a:prstGeom prst="line">
            <a:avLst/>
          </a:prstGeom>
          <a:ln w="38100" cap="flat">
            <a:solidFill>
              <a:srgbClr val="737373"/>
            </a:solidFill>
            <a:prstDash val="solid"/>
            <a:headEnd type="none" w="sm" len="sm"/>
            <a:tailEnd type="none" w="sm" len="sm"/>
          </a:ln>
        </p:spPr>
        <p:txBody>
          <a:bodyPr/>
          <a:lstStyle/>
          <a:p>
            <a:endParaRPr lang="en-IN"/>
          </a:p>
        </p:txBody>
      </p:sp>
      <p:sp>
        <p:nvSpPr>
          <p:cNvPr id="22" name="TextBox 22"/>
          <p:cNvSpPr txBox="1"/>
          <p:nvPr/>
        </p:nvSpPr>
        <p:spPr>
          <a:xfrm>
            <a:off x="10087581" y="4924204"/>
            <a:ext cx="5522433" cy="698500"/>
          </a:xfrm>
          <a:prstGeom prst="rect">
            <a:avLst/>
          </a:prstGeom>
        </p:spPr>
        <p:txBody>
          <a:bodyPr lIns="0" tIns="0" rIns="0" bIns="0" rtlCol="0" anchor="t">
            <a:spAutoFit/>
          </a:bodyPr>
          <a:lstStyle/>
          <a:p>
            <a:pPr algn="ctr">
              <a:lnSpc>
                <a:spcPts val="2749"/>
              </a:lnSpc>
            </a:pPr>
            <a:r>
              <a:rPr lang="en-US" sz="2499">
                <a:solidFill>
                  <a:srgbClr val="737373"/>
                </a:solidFill>
                <a:latin typeface="DM Sans"/>
              </a:rPr>
              <a:t>Lorem ipsum dolor sit amet, consectetur adipiscing elit.</a:t>
            </a:r>
          </a:p>
        </p:txBody>
      </p:sp>
      <p:sp>
        <p:nvSpPr>
          <p:cNvPr id="23" name="TextBox 23"/>
          <p:cNvSpPr txBox="1"/>
          <p:nvPr/>
        </p:nvSpPr>
        <p:spPr>
          <a:xfrm>
            <a:off x="1614568" y="7143541"/>
            <a:ext cx="3940385" cy="1041400"/>
          </a:xfrm>
          <a:prstGeom prst="rect">
            <a:avLst/>
          </a:prstGeom>
        </p:spPr>
        <p:txBody>
          <a:bodyPr lIns="0" tIns="0" rIns="0" bIns="0" rtlCol="0" anchor="t">
            <a:spAutoFit/>
          </a:bodyPr>
          <a:lstStyle/>
          <a:p>
            <a:pPr algn="ctr">
              <a:lnSpc>
                <a:spcPts val="2749"/>
              </a:lnSpc>
            </a:pPr>
            <a:r>
              <a:rPr lang="en-US" sz="2499">
                <a:solidFill>
                  <a:srgbClr val="737373"/>
                </a:solidFill>
                <a:latin typeface="DM Sans"/>
              </a:rPr>
              <a:t>Lorem ipsum dolor sit amet, consectetur adipiscing elit.</a:t>
            </a:r>
          </a:p>
        </p:txBody>
      </p:sp>
      <p:sp>
        <p:nvSpPr>
          <p:cNvPr id="24" name="TextBox 24"/>
          <p:cNvSpPr txBox="1"/>
          <p:nvPr/>
        </p:nvSpPr>
        <p:spPr>
          <a:xfrm>
            <a:off x="5323453" y="7143541"/>
            <a:ext cx="3940385" cy="1041400"/>
          </a:xfrm>
          <a:prstGeom prst="rect">
            <a:avLst/>
          </a:prstGeom>
        </p:spPr>
        <p:txBody>
          <a:bodyPr lIns="0" tIns="0" rIns="0" bIns="0" rtlCol="0" anchor="t">
            <a:spAutoFit/>
          </a:bodyPr>
          <a:lstStyle/>
          <a:p>
            <a:pPr algn="ctr">
              <a:lnSpc>
                <a:spcPts val="2749"/>
              </a:lnSpc>
            </a:pPr>
            <a:r>
              <a:rPr lang="en-US" sz="2499">
                <a:solidFill>
                  <a:srgbClr val="737373"/>
                </a:solidFill>
                <a:latin typeface="DM Sans"/>
              </a:rPr>
              <a:t>Lorem ipsum dolor sit amet, consectetur adipiscing elit.</a:t>
            </a:r>
          </a:p>
        </p:txBody>
      </p:sp>
      <p:sp>
        <p:nvSpPr>
          <p:cNvPr id="25" name="TextBox 25"/>
          <p:cNvSpPr txBox="1"/>
          <p:nvPr/>
        </p:nvSpPr>
        <p:spPr>
          <a:xfrm>
            <a:off x="9024162" y="7143541"/>
            <a:ext cx="3940385" cy="1041400"/>
          </a:xfrm>
          <a:prstGeom prst="rect">
            <a:avLst/>
          </a:prstGeom>
        </p:spPr>
        <p:txBody>
          <a:bodyPr lIns="0" tIns="0" rIns="0" bIns="0" rtlCol="0" anchor="t">
            <a:spAutoFit/>
          </a:bodyPr>
          <a:lstStyle/>
          <a:p>
            <a:pPr algn="ctr">
              <a:lnSpc>
                <a:spcPts val="2749"/>
              </a:lnSpc>
            </a:pPr>
            <a:r>
              <a:rPr lang="en-US" sz="2499">
                <a:solidFill>
                  <a:srgbClr val="737373"/>
                </a:solidFill>
                <a:latin typeface="DM Sans"/>
              </a:rPr>
              <a:t>Lorem ipsum dolor sit amet, consectetur adipiscing elit.</a:t>
            </a:r>
          </a:p>
        </p:txBody>
      </p:sp>
      <p:sp>
        <p:nvSpPr>
          <p:cNvPr id="26" name="TextBox 26"/>
          <p:cNvSpPr txBox="1"/>
          <p:nvPr/>
        </p:nvSpPr>
        <p:spPr>
          <a:xfrm>
            <a:off x="12733047" y="7143541"/>
            <a:ext cx="3940385" cy="1041400"/>
          </a:xfrm>
          <a:prstGeom prst="rect">
            <a:avLst/>
          </a:prstGeom>
        </p:spPr>
        <p:txBody>
          <a:bodyPr lIns="0" tIns="0" rIns="0" bIns="0" rtlCol="0" anchor="t">
            <a:spAutoFit/>
          </a:bodyPr>
          <a:lstStyle/>
          <a:p>
            <a:pPr algn="ctr">
              <a:lnSpc>
                <a:spcPts val="2749"/>
              </a:lnSpc>
            </a:pPr>
            <a:r>
              <a:rPr lang="en-US" sz="2499">
                <a:solidFill>
                  <a:srgbClr val="737373"/>
                </a:solidFill>
                <a:latin typeface="DM Sans"/>
              </a:rPr>
              <a:t>Lorem ipsum dolor sit amet, consectetur adipiscing elit.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3963481" y="-952500"/>
            <a:ext cx="2177901" cy="3111287"/>
          </a:xfrm>
          <a:custGeom>
            <a:avLst/>
            <a:gdLst/>
            <a:ahLst/>
            <a:cxnLst/>
            <a:rect l="l" t="t" r="r" b="b"/>
            <a:pathLst>
              <a:path w="2177901" h="3111287">
                <a:moveTo>
                  <a:pt x="0" y="0"/>
                </a:moveTo>
                <a:lnTo>
                  <a:pt x="2177900" y="0"/>
                </a:lnTo>
                <a:lnTo>
                  <a:pt x="2177900" y="3111287"/>
                </a:lnTo>
                <a:lnTo>
                  <a:pt x="0" y="311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146619" y="8128213"/>
            <a:ext cx="2177901" cy="3111287"/>
          </a:xfrm>
          <a:custGeom>
            <a:avLst/>
            <a:gdLst/>
            <a:ahLst/>
            <a:cxnLst/>
            <a:rect l="l" t="t" r="r" b="b"/>
            <a:pathLst>
              <a:path w="2177901" h="3111287">
                <a:moveTo>
                  <a:pt x="0" y="0"/>
                </a:moveTo>
                <a:lnTo>
                  <a:pt x="2177900" y="0"/>
                </a:lnTo>
                <a:lnTo>
                  <a:pt x="2177900" y="3111287"/>
                </a:lnTo>
                <a:lnTo>
                  <a:pt x="0" y="311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963481" y="8128213"/>
            <a:ext cx="2177901" cy="3111287"/>
          </a:xfrm>
          <a:custGeom>
            <a:avLst/>
            <a:gdLst/>
            <a:ahLst/>
            <a:cxnLst/>
            <a:rect l="l" t="t" r="r" b="b"/>
            <a:pathLst>
              <a:path w="2177901" h="3111287">
                <a:moveTo>
                  <a:pt x="0" y="0"/>
                </a:moveTo>
                <a:lnTo>
                  <a:pt x="2177900" y="0"/>
                </a:lnTo>
                <a:lnTo>
                  <a:pt x="2177900" y="3111287"/>
                </a:lnTo>
                <a:lnTo>
                  <a:pt x="0" y="311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4051403" y="545888"/>
            <a:ext cx="2002055" cy="1422399"/>
          </a:xfrm>
          <a:prstGeom prst="rect">
            <a:avLst/>
          </a:prstGeom>
        </p:spPr>
        <p:txBody>
          <a:bodyPr lIns="0" tIns="0" rIns="0" bIns="0" rtlCol="0" anchor="t">
            <a:spAutoFit/>
          </a:bodyPr>
          <a:lstStyle/>
          <a:p>
            <a:pPr algn="ctr">
              <a:lnSpc>
                <a:spcPts val="10999"/>
              </a:lnSpc>
            </a:pPr>
            <a:r>
              <a:rPr lang="en-US" sz="9999">
                <a:solidFill>
                  <a:srgbClr val="8CA9AD"/>
                </a:solidFill>
                <a:latin typeface="DM Sans Bold"/>
              </a:rPr>
              <a:t>S</a:t>
            </a:r>
          </a:p>
        </p:txBody>
      </p:sp>
      <p:sp>
        <p:nvSpPr>
          <p:cNvPr id="6" name="TextBox 6"/>
          <p:cNvSpPr txBox="1"/>
          <p:nvPr/>
        </p:nvSpPr>
        <p:spPr>
          <a:xfrm>
            <a:off x="2444315" y="2558837"/>
            <a:ext cx="5216232" cy="2114550"/>
          </a:xfrm>
          <a:prstGeom prst="rect">
            <a:avLst/>
          </a:prstGeom>
        </p:spPr>
        <p:txBody>
          <a:bodyPr lIns="0" tIns="0" rIns="0" bIns="0" rtlCol="0" anchor="t">
            <a:spAutoFit/>
          </a:bodyPr>
          <a:lstStyle/>
          <a:p>
            <a:pPr algn="ctr">
              <a:lnSpc>
                <a:spcPts val="3300"/>
              </a:lnSpc>
            </a:pPr>
            <a:r>
              <a:rPr lang="en-US" sz="3000">
                <a:solidFill>
                  <a:srgbClr val="737373"/>
                </a:solidFill>
                <a:latin typeface="DM Sans"/>
              </a:rPr>
              <a:t>Lorem ipsum dolor sit amet, consectetur adipiscing elit, sed do eiusmod tempor incididunt ut labore et dolore magna aliqua.</a:t>
            </a:r>
          </a:p>
        </p:txBody>
      </p:sp>
      <p:sp>
        <p:nvSpPr>
          <p:cNvPr id="7" name="Freeform 7"/>
          <p:cNvSpPr/>
          <p:nvPr/>
        </p:nvSpPr>
        <p:spPr>
          <a:xfrm rot="-10800000">
            <a:off x="12146619" y="-952500"/>
            <a:ext cx="2177901" cy="3111287"/>
          </a:xfrm>
          <a:custGeom>
            <a:avLst/>
            <a:gdLst/>
            <a:ahLst/>
            <a:cxnLst/>
            <a:rect l="l" t="t" r="r" b="b"/>
            <a:pathLst>
              <a:path w="2177901" h="3111287">
                <a:moveTo>
                  <a:pt x="0" y="0"/>
                </a:moveTo>
                <a:lnTo>
                  <a:pt x="2177900" y="0"/>
                </a:lnTo>
                <a:lnTo>
                  <a:pt x="2177900" y="3111287"/>
                </a:lnTo>
                <a:lnTo>
                  <a:pt x="0" y="311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TextBox 8"/>
          <p:cNvSpPr txBox="1"/>
          <p:nvPr/>
        </p:nvSpPr>
        <p:spPr>
          <a:xfrm>
            <a:off x="12234541" y="545888"/>
            <a:ext cx="2002055" cy="1422399"/>
          </a:xfrm>
          <a:prstGeom prst="rect">
            <a:avLst/>
          </a:prstGeom>
        </p:spPr>
        <p:txBody>
          <a:bodyPr lIns="0" tIns="0" rIns="0" bIns="0" rtlCol="0" anchor="t">
            <a:spAutoFit/>
          </a:bodyPr>
          <a:lstStyle/>
          <a:p>
            <a:pPr algn="ctr">
              <a:lnSpc>
                <a:spcPts val="10999"/>
              </a:lnSpc>
            </a:pPr>
            <a:r>
              <a:rPr lang="en-US" sz="9999">
                <a:solidFill>
                  <a:srgbClr val="8CA9AD"/>
                </a:solidFill>
                <a:latin typeface="DM Sans Bold"/>
              </a:rPr>
              <a:t>W</a:t>
            </a:r>
          </a:p>
        </p:txBody>
      </p:sp>
      <p:sp>
        <p:nvSpPr>
          <p:cNvPr id="9" name="TextBox 9"/>
          <p:cNvSpPr txBox="1"/>
          <p:nvPr/>
        </p:nvSpPr>
        <p:spPr>
          <a:xfrm>
            <a:off x="2444315" y="5632663"/>
            <a:ext cx="5216232" cy="2114550"/>
          </a:xfrm>
          <a:prstGeom prst="rect">
            <a:avLst/>
          </a:prstGeom>
        </p:spPr>
        <p:txBody>
          <a:bodyPr lIns="0" tIns="0" rIns="0" bIns="0" rtlCol="0" anchor="t">
            <a:spAutoFit/>
          </a:bodyPr>
          <a:lstStyle/>
          <a:p>
            <a:pPr algn="ctr">
              <a:lnSpc>
                <a:spcPts val="3300"/>
              </a:lnSpc>
            </a:pPr>
            <a:r>
              <a:rPr lang="en-US" sz="3000">
                <a:solidFill>
                  <a:srgbClr val="737373"/>
                </a:solidFill>
                <a:latin typeface="DM Sans"/>
              </a:rPr>
              <a:t>Lorem ipsum dolor sit amet, consectetur adipiscing elit, sed do eiusmod tempor incididunt ut labore et dolore magna aliqua.</a:t>
            </a:r>
          </a:p>
        </p:txBody>
      </p:sp>
      <p:sp>
        <p:nvSpPr>
          <p:cNvPr id="10" name="TextBox 10"/>
          <p:cNvSpPr txBox="1"/>
          <p:nvPr/>
        </p:nvSpPr>
        <p:spPr>
          <a:xfrm>
            <a:off x="4051403" y="8402736"/>
            <a:ext cx="2002055" cy="1422399"/>
          </a:xfrm>
          <a:prstGeom prst="rect">
            <a:avLst/>
          </a:prstGeom>
        </p:spPr>
        <p:txBody>
          <a:bodyPr lIns="0" tIns="0" rIns="0" bIns="0" rtlCol="0" anchor="t">
            <a:spAutoFit/>
          </a:bodyPr>
          <a:lstStyle/>
          <a:p>
            <a:pPr algn="ctr">
              <a:lnSpc>
                <a:spcPts val="10999"/>
              </a:lnSpc>
            </a:pPr>
            <a:r>
              <a:rPr lang="en-US" sz="9999">
                <a:solidFill>
                  <a:srgbClr val="8CA9AD"/>
                </a:solidFill>
                <a:latin typeface="DM Sans Bold"/>
              </a:rPr>
              <a:t>O</a:t>
            </a:r>
          </a:p>
        </p:txBody>
      </p:sp>
      <p:sp>
        <p:nvSpPr>
          <p:cNvPr id="11" name="TextBox 11"/>
          <p:cNvSpPr txBox="1"/>
          <p:nvPr/>
        </p:nvSpPr>
        <p:spPr>
          <a:xfrm>
            <a:off x="12234541" y="8402736"/>
            <a:ext cx="2002055" cy="1422399"/>
          </a:xfrm>
          <a:prstGeom prst="rect">
            <a:avLst/>
          </a:prstGeom>
        </p:spPr>
        <p:txBody>
          <a:bodyPr lIns="0" tIns="0" rIns="0" bIns="0" rtlCol="0" anchor="t">
            <a:spAutoFit/>
          </a:bodyPr>
          <a:lstStyle/>
          <a:p>
            <a:pPr algn="ctr">
              <a:lnSpc>
                <a:spcPts val="10999"/>
              </a:lnSpc>
            </a:pPr>
            <a:r>
              <a:rPr lang="en-US" sz="9999">
                <a:solidFill>
                  <a:srgbClr val="8CA9AD"/>
                </a:solidFill>
                <a:latin typeface="DM Sans Bold"/>
              </a:rPr>
              <a:t>T</a:t>
            </a:r>
          </a:p>
        </p:txBody>
      </p:sp>
      <p:sp>
        <p:nvSpPr>
          <p:cNvPr id="12" name="TextBox 12"/>
          <p:cNvSpPr txBox="1"/>
          <p:nvPr/>
        </p:nvSpPr>
        <p:spPr>
          <a:xfrm>
            <a:off x="10627453" y="2558837"/>
            <a:ext cx="5216232" cy="2114550"/>
          </a:xfrm>
          <a:prstGeom prst="rect">
            <a:avLst/>
          </a:prstGeom>
        </p:spPr>
        <p:txBody>
          <a:bodyPr lIns="0" tIns="0" rIns="0" bIns="0" rtlCol="0" anchor="t">
            <a:spAutoFit/>
          </a:bodyPr>
          <a:lstStyle/>
          <a:p>
            <a:pPr algn="ctr">
              <a:lnSpc>
                <a:spcPts val="3300"/>
              </a:lnSpc>
            </a:pPr>
            <a:r>
              <a:rPr lang="en-US" sz="3000">
                <a:solidFill>
                  <a:srgbClr val="737373"/>
                </a:solidFill>
                <a:latin typeface="DM Sans"/>
              </a:rPr>
              <a:t>Lorem ipsum dolor sit amet, consectetur adipiscing elit, sed do eiusmod tempor incididunt ut labore et dolore magna aliqua.</a:t>
            </a:r>
          </a:p>
        </p:txBody>
      </p:sp>
      <p:sp>
        <p:nvSpPr>
          <p:cNvPr id="13" name="TextBox 13"/>
          <p:cNvSpPr txBox="1"/>
          <p:nvPr/>
        </p:nvSpPr>
        <p:spPr>
          <a:xfrm>
            <a:off x="10627453" y="5632663"/>
            <a:ext cx="5216232" cy="2114550"/>
          </a:xfrm>
          <a:prstGeom prst="rect">
            <a:avLst/>
          </a:prstGeom>
        </p:spPr>
        <p:txBody>
          <a:bodyPr lIns="0" tIns="0" rIns="0" bIns="0" rtlCol="0" anchor="t">
            <a:spAutoFit/>
          </a:bodyPr>
          <a:lstStyle/>
          <a:p>
            <a:pPr algn="ctr">
              <a:lnSpc>
                <a:spcPts val="3300"/>
              </a:lnSpc>
            </a:pPr>
            <a:r>
              <a:rPr lang="en-US" sz="3000">
                <a:solidFill>
                  <a:srgbClr val="737373"/>
                </a:solidFill>
                <a:latin typeface="DM Sans"/>
              </a:rPr>
              <a:t>Lorem ipsum dolor sit amet, consectetur adipiscing elit, sed do eiusmod tempor incididunt ut labore et dolore magna aliqua.</a:t>
            </a:r>
          </a:p>
        </p:txBody>
      </p:sp>
      <p:sp>
        <p:nvSpPr>
          <p:cNvPr id="14" name="Freeform 14"/>
          <p:cNvSpPr/>
          <p:nvPr/>
        </p:nvSpPr>
        <p:spPr>
          <a:xfrm>
            <a:off x="16236511" y="-11227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687816" y="1771994"/>
            <a:ext cx="8912367" cy="982985"/>
          </a:xfrm>
          <a:prstGeom prst="rect">
            <a:avLst/>
          </a:prstGeom>
        </p:spPr>
        <p:txBody>
          <a:bodyPr lIns="0" tIns="0" rIns="0" bIns="0" rtlCol="0" anchor="t">
            <a:spAutoFit/>
          </a:bodyPr>
          <a:lstStyle/>
          <a:p>
            <a:pPr algn="ctr">
              <a:lnSpc>
                <a:spcPts val="7590"/>
              </a:lnSpc>
            </a:pPr>
            <a:r>
              <a:rPr lang="en-US" sz="6900">
                <a:solidFill>
                  <a:srgbClr val="FFFFFF"/>
                </a:solidFill>
                <a:latin typeface="DM Sans Bold"/>
              </a:rPr>
              <a:t>PRICING TABLE</a:t>
            </a:r>
          </a:p>
        </p:txBody>
      </p:sp>
      <p:grpSp>
        <p:nvGrpSpPr>
          <p:cNvPr id="7" name="Group 7"/>
          <p:cNvGrpSpPr/>
          <p:nvPr/>
        </p:nvGrpSpPr>
        <p:grpSpPr>
          <a:xfrm>
            <a:off x="2494557" y="4141858"/>
            <a:ext cx="3741646" cy="881318"/>
            <a:chOff x="0" y="0"/>
            <a:chExt cx="985454" cy="232117"/>
          </a:xfrm>
        </p:grpSpPr>
        <p:sp>
          <p:nvSpPr>
            <p:cNvPr id="8" name="Freeform 8"/>
            <p:cNvSpPr/>
            <p:nvPr/>
          </p:nvSpPr>
          <p:spPr>
            <a:xfrm>
              <a:off x="0" y="0"/>
              <a:ext cx="985454" cy="232117"/>
            </a:xfrm>
            <a:custGeom>
              <a:avLst/>
              <a:gdLst/>
              <a:ahLst/>
              <a:cxnLst/>
              <a:rect l="l" t="t" r="r" b="b"/>
              <a:pathLst>
                <a:path w="985454" h="232117">
                  <a:moveTo>
                    <a:pt x="105525" y="0"/>
                  </a:moveTo>
                  <a:lnTo>
                    <a:pt x="879929" y="0"/>
                  </a:lnTo>
                  <a:cubicBezTo>
                    <a:pt x="907916" y="0"/>
                    <a:pt x="934757" y="11118"/>
                    <a:pt x="954547" y="30908"/>
                  </a:cubicBezTo>
                  <a:cubicBezTo>
                    <a:pt x="974336" y="50697"/>
                    <a:pt x="985454" y="77538"/>
                    <a:pt x="985454" y="105525"/>
                  </a:cubicBezTo>
                  <a:lnTo>
                    <a:pt x="985454" y="126592"/>
                  </a:lnTo>
                  <a:cubicBezTo>
                    <a:pt x="985454" y="154579"/>
                    <a:pt x="974336" y="181419"/>
                    <a:pt x="954547" y="201209"/>
                  </a:cubicBezTo>
                  <a:cubicBezTo>
                    <a:pt x="934757" y="220999"/>
                    <a:pt x="907916" y="232117"/>
                    <a:pt x="879929" y="232117"/>
                  </a:cubicBezTo>
                  <a:lnTo>
                    <a:pt x="105525" y="232117"/>
                  </a:lnTo>
                  <a:cubicBezTo>
                    <a:pt x="77538" y="232117"/>
                    <a:pt x="50697" y="220999"/>
                    <a:pt x="30908" y="201209"/>
                  </a:cubicBezTo>
                  <a:cubicBezTo>
                    <a:pt x="11118" y="181419"/>
                    <a:pt x="0" y="154579"/>
                    <a:pt x="0" y="126592"/>
                  </a:cubicBezTo>
                  <a:lnTo>
                    <a:pt x="0" y="105525"/>
                  </a:lnTo>
                  <a:cubicBezTo>
                    <a:pt x="0" y="77538"/>
                    <a:pt x="11118" y="50697"/>
                    <a:pt x="30908" y="30908"/>
                  </a:cubicBezTo>
                  <a:cubicBezTo>
                    <a:pt x="50697" y="11118"/>
                    <a:pt x="77538" y="0"/>
                    <a:pt x="105525" y="0"/>
                  </a:cubicBezTo>
                  <a:close/>
                </a:path>
              </a:pathLst>
            </a:custGeom>
            <a:solidFill>
              <a:srgbClr val="FFFFFF"/>
            </a:solidFill>
          </p:spPr>
          <p:txBody>
            <a:bodyPr/>
            <a:lstStyle/>
            <a:p>
              <a:endParaRPr lang="en-IN"/>
            </a:p>
          </p:txBody>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178746" y="4346197"/>
            <a:ext cx="4373269" cy="501656"/>
          </a:xfrm>
          <a:prstGeom prst="rect">
            <a:avLst/>
          </a:prstGeom>
        </p:spPr>
        <p:txBody>
          <a:bodyPr lIns="0" tIns="0" rIns="0" bIns="0" rtlCol="0" anchor="t">
            <a:spAutoFit/>
          </a:bodyPr>
          <a:lstStyle/>
          <a:p>
            <a:pPr algn="ctr">
              <a:lnSpc>
                <a:spcPts val="3850"/>
              </a:lnSpc>
            </a:pPr>
            <a:r>
              <a:rPr lang="en-US" sz="3500">
                <a:solidFill>
                  <a:srgbClr val="8CA9AD"/>
                </a:solidFill>
                <a:latin typeface="DM Sans Bold"/>
              </a:rPr>
              <a:t>BASIC</a:t>
            </a:r>
          </a:p>
        </p:txBody>
      </p:sp>
      <p:sp>
        <p:nvSpPr>
          <p:cNvPr id="11" name="TextBox 11"/>
          <p:cNvSpPr txBox="1"/>
          <p:nvPr/>
        </p:nvSpPr>
        <p:spPr>
          <a:xfrm>
            <a:off x="2071321" y="5270219"/>
            <a:ext cx="4588119" cy="1276356"/>
          </a:xfrm>
          <a:prstGeom prst="rect">
            <a:avLst/>
          </a:prstGeom>
        </p:spPr>
        <p:txBody>
          <a:bodyPr lIns="0" tIns="0" rIns="0" bIns="0" rtlCol="0" anchor="t">
            <a:spAutoFit/>
          </a:bodyPr>
          <a:lstStyle/>
          <a:p>
            <a:pPr algn="ctr">
              <a:lnSpc>
                <a:spcPts val="3300"/>
              </a:lnSpc>
            </a:pPr>
            <a:r>
              <a:rPr lang="en-US" sz="3000">
                <a:solidFill>
                  <a:srgbClr val="FFFFFF"/>
                </a:solidFill>
                <a:latin typeface="DM Sans"/>
              </a:rPr>
              <a:t>Lorem ipsum dolor sit amet, consectetur adipiscing elit.</a:t>
            </a:r>
          </a:p>
        </p:txBody>
      </p:sp>
      <p:sp>
        <p:nvSpPr>
          <p:cNvPr id="12" name="TextBox 12"/>
          <p:cNvSpPr txBox="1"/>
          <p:nvPr/>
        </p:nvSpPr>
        <p:spPr>
          <a:xfrm>
            <a:off x="2178746" y="6965676"/>
            <a:ext cx="4373269" cy="647700"/>
          </a:xfrm>
          <a:prstGeom prst="rect">
            <a:avLst/>
          </a:prstGeom>
        </p:spPr>
        <p:txBody>
          <a:bodyPr lIns="0" tIns="0" rIns="0" bIns="0" rtlCol="0" anchor="t">
            <a:spAutoFit/>
          </a:bodyPr>
          <a:lstStyle/>
          <a:p>
            <a:pPr algn="ctr">
              <a:lnSpc>
                <a:spcPts val="4950"/>
              </a:lnSpc>
            </a:pPr>
            <a:r>
              <a:rPr lang="en-US" sz="4500">
                <a:solidFill>
                  <a:srgbClr val="FFFFFF"/>
                </a:solidFill>
                <a:latin typeface="DM Sans Bold"/>
              </a:rPr>
              <a:t>$100</a:t>
            </a:r>
          </a:p>
        </p:txBody>
      </p:sp>
      <p:grpSp>
        <p:nvGrpSpPr>
          <p:cNvPr id="13" name="Group 13"/>
          <p:cNvGrpSpPr/>
          <p:nvPr/>
        </p:nvGrpSpPr>
        <p:grpSpPr>
          <a:xfrm>
            <a:off x="6849940" y="4141858"/>
            <a:ext cx="4588119" cy="3471518"/>
            <a:chOff x="0" y="0"/>
            <a:chExt cx="6117493" cy="4628690"/>
          </a:xfrm>
        </p:grpSpPr>
        <p:grpSp>
          <p:nvGrpSpPr>
            <p:cNvPr id="14" name="Group 14"/>
            <p:cNvGrpSpPr/>
            <p:nvPr/>
          </p:nvGrpSpPr>
          <p:grpSpPr>
            <a:xfrm>
              <a:off x="564315" y="0"/>
              <a:ext cx="4988862" cy="1175091"/>
              <a:chOff x="0" y="0"/>
              <a:chExt cx="985454" cy="232117"/>
            </a:xfrm>
          </p:grpSpPr>
          <p:sp>
            <p:nvSpPr>
              <p:cNvPr id="15" name="Freeform 15"/>
              <p:cNvSpPr/>
              <p:nvPr/>
            </p:nvSpPr>
            <p:spPr>
              <a:xfrm>
                <a:off x="0" y="0"/>
                <a:ext cx="985454" cy="232117"/>
              </a:xfrm>
              <a:custGeom>
                <a:avLst/>
                <a:gdLst/>
                <a:ahLst/>
                <a:cxnLst/>
                <a:rect l="l" t="t" r="r" b="b"/>
                <a:pathLst>
                  <a:path w="985454" h="232117">
                    <a:moveTo>
                      <a:pt x="105525" y="0"/>
                    </a:moveTo>
                    <a:lnTo>
                      <a:pt x="879929" y="0"/>
                    </a:lnTo>
                    <a:cubicBezTo>
                      <a:pt x="907916" y="0"/>
                      <a:pt x="934757" y="11118"/>
                      <a:pt x="954547" y="30908"/>
                    </a:cubicBezTo>
                    <a:cubicBezTo>
                      <a:pt x="974336" y="50697"/>
                      <a:pt x="985454" y="77538"/>
                      <a:pt x="985454" y="105525"/>
                    </a:cubicBezTo>
                    <a:lnTo>
                      <a:pt x="985454" y="126592"/>
                    </a:lnTo>
                    <a:cubicBezTo>
                      <a:pt x="985454" y="154579"/>
                      <a:pt x="974336" y="181419"/>
                      <a:pt x="954547" y="201209"/>
                    </a:cubicBezTo>
                    <a:cubicBezTo>
                      <a:pt x="934757" y="220999"/>
                      <a:pt x="907916" y="232117"/>
                      <a:pt x="879929" y="232117"/>
                    </a:cubicBezTo>
                    <a:lnTo>
                      <a:pt x="105525" y="232117"/>
                    </a:lnTo>
                    <a:cubicBezTo>
                      <a:pt x="77538" y="232117"/>
                      <a:pt x="50697" y="220999"/>
                      <a:pt x="30908" y="201209"/>
                    </a:cubicBezTo>
                    <a:cubicBezTo>
                      <a:pt x="11118" y="181419"/>
                      <a:pt x="0" y="154579"/>
                      <a:pt x="0" y="126592"/>
                    </a:cubicBezTo>
                    <a:lnTo>
                      <a:pt x="0" y="105525"/>
                    </a:lnTo>
                    <a:cubicBezTo>
                      <a:pt x="0" y="77538"/>
                      <a:pt x="11118" y="50697"/>
                      <a:pt x="30908" y="30908"/>
                    </a:cubicBezTo>
                    <a:cubicBezTo>
                      <a:pt x="50697" y="11118"/>
                      <a:pt x="77538" y="0"/>
                      <a:pt x="105525" y="0"/>
                    </a:cubicBezTo>
                    <a:close/>
                  </a:path>
                </a:pathLst>
              </a:custGeom>
              <a:solidFill>
                <a:srgbClr val="FFFFFF"/>
              </a:solidFill>
            </p:spPr>
            <p:txBody>
              <a:bodyPr/>
              <a:lstStyle/>
              <a:p>
                <a:endParaRPr lang="en-IN"/>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43233" y="262926"/>
              <a:ext cx="5831026" cy="678400"/>
            </a:xfrm>
            <a:prstGeom prst="rect">
              <a:avLst/>
            </a:prstGeom>
          </p:spPr>
          <p:txBody>
            <a:bodyPr lIns="0" tIns="0" rIns="0" bIns="0" rtlCol="0" anchor="t">
              <a:spAutoFit/>
            </a:bodyPr>
            <a:lstStyle/>
            <a:p>
              <a:pPr algn="ctr">
                <a:lnSpc>
                  <a:spcPts val="3850"/>
                </a:lnSpc>
              </a:pPr>
              <a:r>
                <a:rPr lang="en-US" sz="3500">
                  <a:solidFill>
                    <a:srgbClr val="8CA9AD"/>
                  </a:solidFill>
                  <a:latin typeface="DM Sans Bold"/>
                </a:rPr>
                <a:t>PRO</a:t>
              </a:r>
            </a:p>
          </p:txBody>
        </p:sp>
        <p:sp>
          <p:nvSpPr>
            <p:cNvPr id="18" name="TextBox 18"/>
            <p:cNvSpPr txBox="1"/>
            <p:nvPr/>
          </p:nvSpPr>
          <p:spPr>
            <a:xfrm>
              <a:off x="0" y="1498132"/>
              <a:ext cx="6117493" cy="1708158"/>
            </a:xfrm>
            <a:prstGeom prst="rect">
              <a:avLst/>
            </a:prstGeom>
          </p:spPr>
          <p:txBody>
            <a:bodyPr lIns="0" tIns="0" rIns="0" bIns="0" rtlCol="0" anchor="t">
              <a:spAutoFit/>
            </a:bodyPr>
            <a:lstStyle/>
            <a:p>
              <a:pPr algn="ctr">
                <a:lnSpc>
                  <a:spcPts val="3300"/>
                </a:lnSpc>
              </a:pPr>
              <a:r>
                <a:rPr lang="en-US" sz="3000">
                  <a:solidFill>
                    <a:srgbClr val="FFFFFF"/>
                  </a:solidFill>
                  <a:latin typeface="DM Sans"/>
                </a:rPr>
                <a:t>Lorem ipsum dolor sit amet, consectetur adipiscing elit.</a:t>
              </a:r>
            </a:p>
          </p:txBody>
        </p:sp>
        <p:sp>
          <p:nvSpPr>
            <p:cNvPr id="19" name="TextBox 19"/>
            <p:cNvSpPr txBox="1"/>
            <p:nvPr/>
          </p:nvSpPr>
          <p:spPr>
            <a:xfrm>
              <a:off x="143233" y="3752390"/>
              <a:ext cx="5831026" cy="876300"/>
            </a:xfrm>
            <a:prstGeom prst="rect">
              <a:avLst/>
            </a:prstGeom>
          </p:spPr>
          <p:txBody>
            <a:bodyPr lIns="0" tIns="0" rIns="0" bIns="0" rtlCol="0" anchor="t">
              <a:spAutoFit/>
            </a:bodyPr>
            <a:lstStyle/>
            <a:p>
              <a:pPr algn="ctr">
                <a:lnSpc>
                  <a:spcPts val="4950"/>
                </a:lnSpc>
              </a:pPr>
              <a:r>
                <a:rPr lang="en-US" sz="4500">
                  <a:solidFill>
                    <a:srgbClr val="FFFFFF"/>
                  </a:solidFill>
                  <a:latin typeface="DM Sans Bold"/>
                </a:rPr>
                <a:t>$250</a:t>
              </a:r>
            </a:p>
          </p:txBody>
        </p:sp>
      </p:grpSp>
      <p:grpSp>
        <p:nvGrpSpPr>
          <p:cNvPr id="20" name="Group 20"/>
          <p:cNvGrpSpPr/>
          <p:nvPr/>
        </p:nvGrpSpPr>
        <p:grpSpPr>
          <a:xfrm>
            <a:off x="12051796" y="4141858"/>
            <a:ext cx="3741646" cy="881318"/>
            <a:chOff x="0" y="0"/>
            <a:chExt cx="985454" cy="232117"/>
          </a:xfrm>
        </p:grpSpPr>
        <p:sp>
          <p:nvSpPr>
            <p:cNvPr id="21" name="Freeform 21"/>
            <p:cNvSpPr/>
            <p:nvPr/>
          </p:nvSpPr>
          <p:spPr>
            <a:xfrm>
              <a:off x="0" y="0"/>
              <a:ext cx="985454" cy="232117"/>
            </a:xfrm>
            <a:custGeom>
              <a:avLst/>
              <a:gdLst/>
              <a:ahLst/>
              <a:cxnLst/>
              <a:rect l="l" t="t" r="r" b="b"/>
              <a:pathLst>
                <a:path w="985454" h="232117">
                  <a:moveTo>
                    <a:pt x="105525" y="0"/>
                  </a:moveTo>
                  <a:lnTo>
                    <a:pt x="879929" y="0"/>
                  </a:lnTo>
                  <a:cubicBezTo>
                    <a:pt x="907916" y="0"/>
                    <a:pt x="934757" y="11118"/>
                    <a:pt x="954547" y="30908"/>
                  </a:cubicBezTo>
                  <a:cubicBezTo>
                    <a:pt x="974336" y="50697"/>
                    <a:pt x="985454" y="77538"/>
                    <a:pt x="985454" y="105525"/>
                  </a:cubicBezTo>
                  <a:lnTo>
                    <a:pt x="985454" y="126592"/>
                  </a:lnTo>
                  <a:cubicBezTo>
                    <a:pt x="985454" y="154579"/>
                    <a:pt x="974336" y="181419"/>
                    <a:pt x="954547" y="201209"/>
                  </a:cubicBezTo>
                  <a:cubicBezTo>
                    <a:pt x="934757" y="220999"/>
                    <a:pt x="907916" y="232117"/>
                    <a:pt x="879929" y="232117"/>
                  </a:cubicBezTo>
                  <a:lnTo>
                    <a:pt x="105525" y="232117"/>
                  </a:lnTo>
                  <a:cubicBezTo>
                    <a:pt x="77538" y="232117"/>
                    <a:pt x="50697" y="220999"/>
                    <a:pt x="30908" y="201209"/>
                  </a:cubicBezTo>
                  <a:cubicBezTo>
                    <a:pt x="11118" y="181419"/>
                    <a:pt x="0" y="154579"/>
                    <a:pt x="0" y="126592"/>
                  </a:cubicBezTo>
                  <a:lnTo>
                    <a:pt x="0" y="105525"/>
                  </a:lnTo>
                  <a:cubicBezTo>
                    <a:pt x="0" y="77538"/>
                    <a:pt x="11118" y="50697"/>
                    <a:pt x="30908" y="30908"/>
                  </a:cubicBezTo>
                  <a:cubicBezTo>
                    <a:pt x="50697" y="11118"/>
                    <a:pt x="77538" y="0"/>
                    <a:pt x="105525" y="0"/>
                  </a:cubicBezTo>
                  <a:close/>
                </a:path>
              </a:pathLst>
            </a:custGeom>
            <a:solidFill>
              <a:srgbClr val="FFFFFF"/>
            </a:solidFill>
          </p:spPr>
          <p:txBody>
            <a:bodyPr/>
            <a:lstStyle/>
            <a:p>
              <a:endParaRPr lang="en-IN"/>
            </a:p>
          </p:txBody>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735985" y="4346197"/>
            <a:ext cx="4373269" cy="501656"/>
          </a:xfrm>
          <a:prstGeom prst="rect">
            <a:avLst/>
          </a:prstGeom>
        </p:spPr>
        <p:txBody>
          <a:bodyPr lIns="0" tIns="0" rIns="0" bIns="0" rtlCol="0" anchor="t">
            <a:spAutoFit/>
          </a:bodyPr>
          <a:lstStyle/>
          <a:p>
            <a:pPr algn="ctr">
              <a:lnSpc>
                <a:spcPts val="3850"/>
              </a:lnSpc>
            </a:pPr>
            <a:r>
              <a:rPr lang="en-US" sz="3500">
                <a:solidFill>
                  <a:srgbClr val="8CA9AD"/>
                </a:solidFill>
                <a:latin typeface="DM Sans Bold"/>
              </a:rPr>
              <a:t>PREMIUM</a:t>
            </a:r>
          </a:p>
        </p:txBody>
      </p:sp>
      <p:sp>
        <p:nvSpPr>
          <p:cNvPr id="24" name="TextBox 24"/>
          <p:cNvSpPr txBox="1"/>
          <p:nvPr/>
        </p:nvSpPr>
        <p:spPr>
          <a:xfrm>
            <a:off x="11628560" y="5270219"/>
            <a:ext cx="4588119" cy="1276356"/>
          </a:xfrm>
          <a:prstGeom prst="rect">
            <a:avLst/>
          </a:prstGeom>
        </p:spPr>
        <p:txBody>
          <a:bodyPr lIns="0" tIns="0" rIns="0" bIns="0" rtlCol="0" anchor="t">
            <a:spAutoFit/>
          </a:bodyPr>
          <a:lstStyle/>
          <a:p>
            <a:pPr algn="ctr">
              <a:lnSpc>
                <a:spcPts val="3300"/>
              </a:lnSpc>
            </a:pPr>
            <a:r>
              <a:rPr lang="en-US" sz="3000">
                <a:solidFill>
                  <a:srgbClr val="FFFFFF"/>
                </a:solidFill>
                <a:latin typeface="DM Sans"/>
              </a:rPr>
              <a:t>Lorem ipsum dolor sit amet, consectetur adipiscing elit.</a:t>
            </a:r>
          </a:p>
        </p:txBody>
      </p:sp>
      <p:sp>
        <p:nvSpPr>
          <p:cNvPr id="25" name="TextBox 25"/>
          <p:cNvSpPr txBox="1"/>
          <p:nvPr/>
        </p:nvSpPr>
        <p:spPr>
          <a:xfrm>
            <a:off x="11735985" y="6984726"/>
            <a:ext cx="4373269" cy="647700"/>
          </a:xfrm>
          <a:prstGeom prst="rect">
            <a:avLst/>
          </a:prstGeom>
        </p:spPr>
        <p:txBody>
          <a:bodyPr lIns="0" tIns="0" rIns="0" bIns="0" rtlCol="0" anchor="t">
            <a:spAutoFit/>
          </a:bodyPr>
          <a:lstStyle/>
          <a:p>
            <a:pPr algn="ctr">
              <a:lnSpc>
                <a:spcPts val="4950"/>
              </a:lnSpc>
            </a:pPr>
            <a:r>
              <a:rPr lang="en-US" sz="4500">
                <a:solidFill>
                  <a:srgbClr val="FFFFFF"/>
                </a:solidFill>
                <a:latin typeface="DM Sans Bold"/>
              </a:rPr>
              <a:t>$500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QUALITY ISSUES OBSERVED</a:t>
            </a:r>
            <a:endParaRPr lang="en-IN" sz="5400">
              <a:latin typeface="DM Sans Bold" charset="0"/>
            </a:endParaRPr>
          </a:p>
        </p:txBody>
      </p:sp>
      <p:sp>
        <p:nvSpPr>
          <p:cNvPr id="2" name="Rectangle 1">
            <a:extLst>
              <a:ext uri="{FF2B5EF4-FFF2-40B4-BE49-F238E27FC236}">
                <a16:creationId xmlns:a16="http://schemas.microsoft.com/office/drawing/2014/main" id="{C7F8D90B-2EA6-5F75-3DBC-BDCCB7CFC8A3}"/>
              </a:ext>
            </a:extLst>
          </p:cNvPr>
          <p:cNvSpPr/>
          <p:nvPr/>
        </p:nvSpPr>
        <p:spPr>
          <a:xfrm>
            <a:off x="457200" y="1104900"/>
            <a:ext cx="17297400" cy="2514600"/>
          </a:xfrm>
          <a:prstGeom prst="rect">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3850"/>
              </a:lnSpc>
            </a:pPr>
            <a:r>
              <a:rPr lang="en-US" sz="2400">
                <a:solidFill>
                  <a:sysClr val="windowText" lastClr="000000"/>
                </a:solidFill>
                <a:latin typeface="DM Sans"/>
              </a:rPr>
              <a:t>For this assignment, we have diligently conducted a comprehensive data quality assessment using a well-structured checklist. We systematically evaluated each column, applying a consistent set of methods and criteria. Our meticulous process involved a thorough examination of each column's data quality, and our observations and findings have been meticulously documented on the subsequent slides for your review.</a:t>
            </a:r>
          </a:p>
        </p:txBody>
      </p:sp>
      <p:pic>
        <p:nvPicPr>
          <p:cNvPr id="5" name="Picture 4">
            <a:extLst>
              <a:ext uri="{FF2B5EF4-FFF2-40B4-BE49-F238E27FC236}">
                <a16:creationId xmlns:a16="http://schemas.microsoft.com/office/drawing/2014/main" id="{A6DDF18F-E0A0-6DAA-857C-44D6E8055EE6}"/>
              </a:ext>
            </a:extLst>
          </p:cNvPr>
          <p:cNvPicPr>
            <a:picLocks noChangeAspect="1"/>
          </p:cNvPicPr>
          <p:nvPr/>
        </p:nvPicPr>
        <p:blipFill>
          <a:blip r:embed="rId2"/>
          <a:stretch>
            <a:fillRect/>
          </a:stretch>
        </p:blipFill>
        <p:spPr>
          <a:xfrm>
            <a:off x="2541627" y="3846286"/>
            <a:ext cx="13128547" cy="5793014"/>
          </a:xfrm>
          <a:prstGeom prst="rect">
            <a:avLst/>
          </a:prstGeom>
        </p:spPr>
      </p:pic>
      <p:sp>
        <p:nvSpPr>
          <p:cNvPr id="6" name="Freeform 3">
            <a:extLst>
              <a:ext uri="{FF2B5EF4-FFF2-40B4-BE49-F238E27FC236}">
                <a16:creationId xmlns:a16="http://schemas.microsoft.com/office/drawing/2014/main" id="{25CBD9F8-D1EA-C994-7261-935B73E1A44C}"/>
              </a:ext>
            </a:extLst>
          </p:cNvPr>
          <p:cNvSpPr/>
          <p:nvPr/>
        </p:nvSpPr>
        <p:spPr>
          <a:xfrm>
            <a:off x="152400" y="0"/>
            <a:ext cx="17983200" cy="10096500"/>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00000">
              <a:alpha val="0"/>
            </a:srgbClr>
          </a:solidFill>
          <a:ln w="38100" cap="rnd">
            <a:solidFill>
              <a:srgbClr val="8CA9AD"/>
            </a:solidFill>
            <a:prstDash val="solid"/>
            <a:round/>
          </a:ln>
        </p:spPr>
        <p:txBody>
          <a:bodyPr/>
          <a:lstStyle/>
          <a:p>
            <a:endParaRPr lang="en-IN"/>
          </a:p>
        </p:txBody>
      </p:sp>
    </p:spTree>
    <p:extLst>
      <p:ext uri="{BB962C8B-B14F-4D97-AF65-F5344CB8AC3E}">
        <p14:creationId xmlns:p14="http://schemas.microsoft.com/office/powerpoint/2010/main" val="2978180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QUALITY ISSUES OBSERVED</a:t>
            </a:r>
            <a:endParaRPr lang="en-IN" sz="5400">
              <a:latin typeface="DM Sans Bold" charset="0"/>
            </a:endParaRPr>
          </a:p>
        </p:txBody>
      </p:sp>
      <p:pic>
        <p:nvPicPr>
          <p:cNvPr id="5" name="Picture 4">
            <a:extLst>
              <a:ext uri="{FF2B5EF4-FFF2-40B4-BE49-F238E27FC236}">
                <a16:creationId xmlns:a16="http://schemas.microsoft.com/office/drawing/2014/main" id="{AFE10F3F-5734-8D8C-2036-30E92E1639C5}"/>
              </a:ext>
            </a:extLst>
          </p:cNvPr>
          <p:cNvPicPr>
            <a:picLocks noChangeAspect="1"/>
          </p:cNvPicPr>
          <p:nvPr/>
        </p:nvPicPr>
        <p:blipFill>
          <a:blip r:embed="rId2"/>
          <a:stretch>
            <a:fillRect/>
          </a:stretch>
        </p:blipFill>
        <p:spPr>
          <a:xfrm>
            <a:off x="2708095" y="1333500"/>
            <a:ext cx="12871810" cy="7696200"/>
          </a:xfrm>
          <a:prstGeom prst="rect">
            <a:avLst/>
          </a:prstGeom>
        </p:spPr>
      </p:pic>
    </p:spTree>
    <p:extLst>
      <p:ext uri="{BB962C8B-B14F-4D97-AF65-F5344CB8AC3E}">
        <p14:creationId xmlns:p14="http://schemas.microsoft.com/office/powerpoint/2010/main" val="300322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685516"/>
            <a:ext cx="14706599" cy="2223831"/>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a:solidFill>
                  <a:schemeClr val="bg1"/>
                </a:solidFill>
                <a:latin typeface="DM Sans"/>
              </a:rPr>
              <a:t>The objective of this section is to ensure data quality,  convert data into suitable formats as needed to facilitate effective data analysis and processing</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638300"/>
            <a:ext cx="12420600" cy="24384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CLEANING</a:t>
            </a:r>
          </a:p>
        </p:txBody>
      </p:sp>
    </p:spTree>
    <p:extLst>
      <p:ext uri="{BB962C8B-B14F-4D97-AF65-F5344CB8AC3E}">
        <p14:creationId xmlns:p14="http://schemas.microsoft.com/office/powerpoint/2010/main" val="1118249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CLEANING</a:t>
            </a:r>
            <a:endParaRPr lang="en-IN" sz="5400">
              <a:latin typeface="DM Sans Bold" charset="0"/>
            </a:endParaRPr>
          </a:p>
        </p:txBody>
      </p:sp>
      <p:graphicFrame>
        <p:nvGraphicFramePr>
          <p:cNvPr id="11" name="Object 10">
            <a:extLst>
              <a:ext uri="{FF2B5EF4-FFF2-40B4-BE49-F238E27FC236}">
                <a16:creationId xmlns:a16="http://schemas.microsoft.com/office/drawing/2014/main" id="{5484AD04-4DB4-0050-1231-65B2E1EC772D}"/>
              </a:ext>
            </a:extLst>
          </p:cNvPr>
          <p:cNvGraphicFramePr>
            <a:graphicFrameLocks noChangeAspect="1"/>
          </p:cNvGraphicFramePr>
          <p:nvPr>
            <p:extLst>
              <p:ext uri="{D42A27DB-BD31-4B8C-83A1-F6EECF244321}">
                <p14:modId xmlns:p14="http://schemas.microsoft.com/office/powerpoint/2010/main" val="3714495727"/>
              </p:ext>
            </p:extLst>
          </p:nvPr>
        </p:nvGraphicFramePr>
        <p:xfrm>
          <a:off x="7391400" y="1119768"/>
          <a:ext cx="10638735" cy="7605132"/>
        </p:xfrm>
        <a:graphic>
          <a:graphicData uri="http://schemas.openxmlformats.org/presentationml/2006/ole">
            <mc:AlternateContent xmlns:mc="http://schemas.openxmlformats.org/markup-compatibility/2006">
              <mc:Choice xmlns:v="urn:schemas-microsoft-com:vml" Requires="v">
                <p:oleObj name="Worksheet" r:id="rId2" imgW="5128295" imgH="3665141" progId="Excel.Sheet.12">
                  <p:embed/>
                </p:oleObj>
              </mc:Choice>
              <mc:Fallback>
                <p:oleObj name="Worksheet" r:id="rId2" imgW="5128295" imgH="3665141" progId="Excel.Sheet.12">
                  <p:embed/>
                  <p:pic>
                    <p:nvPicPr>
                      <p:cNvPr id="11" name="Object 10">
                        <a:extLst>
                          <a:ext uri="{FF2B5EF4-FFF2-40B4-BE49-F238E27FC236}">
                            <a16:creationId xmlns:a16="http://schemas.microsoft.com/office/drawing/2014/main" id="{5484AD04-4DB4-0050-1231-65B2E1EC772D}"/>
                          </a:ext>
                        </a:extLst>
                      </p:cNvPr>
                      <p:cNvPicPr/>
                      <p:nvPr/>
                    </p:nvPicPr>
                    <p:blipFill>
                      <a:blip r:embed="rId3"/>
                      <a:stretch>
                        <a:fillRect/>
                      </a:stretch>
                    </p:blipFill>
                    <p:spPr>
                      <a:xfrm>
                        <a:off x="7391400" y="1119768"/>
                        <a:ext cx="10638735" cy="7605132"/>
                      </a:xfrm>
                      <a:prstGeom prst="rect">
                        <a:avLst/>
                      </a:prstGeom>
                      <a:ln w="38100">
                        <a:solidFill>
                          <a:schemeClr val="tx1"/>
                        </a:solidFill>
                      </a:ln>
                    </p:spPr>
                  </p:pic>
                </p:oleObj>
              </mc:Fallback>
            </mc:AlternateContent>
          </a:graphicData>
        </a:graphic>
      </p:graphicFrame>
      <p:sp>
        <p:nvSpPr>
          <p:cNvPr id="13" name="TextBox 12">
            <a:extLst>
              <a:ext uri="{FF2B5EF4-FFF2-40B4-BE49-F238E27FC236}">
                <a16:creationId xmlns:a16="http://schemas.microsoft.com/office/drawing/2014/main" id="{C00F7732-F38E-C1BD-8C49-F65C2636DAF7}"/>
              </a:ext>
            </a:extLst>
          </p:cNvPr>
          <p:cNvSpPr txBox="1"/>
          <p:nvPr/>
        </p:nvSpPr>
        <p:spPr>
          <a:xfrm>
            <a:off x="290522" y="1099811"/>
            <a:ext cx="6872278" cy="1963423"/>
          </a:xfrm>
          <a:prstGeom prst="rect">
            <a:avLst/>
          </a:prstGeom>
          <a:solidFill>
            <a:srgbClr val="D9D9D9"/>
          </a:solidFill>
          <a:ln>
            <a:solidFill>
              <a:srgbClr val="8CA9AD"/>
            </a:solidFill>
          </a:ln>
        </p:spPr>
        <p:txBody>
          <a:bodyPr wrap="square" lIns="0" tIns="0" rIns="0" bIns="0" rtlCol="0" anchor="ctr">
            <a:spAutoFit/>
          </a:bodyPr>
          <a:lstStyle/>
          <a:p>
            <a:pPr marL="342900" indent="-342900">
              <a:lnSpc>
                <a:spcPts val="3850"/>
              </a:lnSpc>
              <a:buFont typeface="Arial" panose="020B0604020202020204" pitchFamily="34" charset="0"/>
              <a:buChar char="•"/>
            </a:pPr>
            <a:r>
              <a:rPr lang="en-US" sz="2400">
                <a:latin typeface="DM Sans"/>
              </a:rPr>
              <a:t>The following list of columns contains only ‘NA’ as cell value. </a:t>
            </a:r>
          </a:p>
          <a:p>
            <a:pPr marL="342900" indent="-342900">
              <a:lnSpc>
                <a:spcPts val="3850"/>
              </a:lnSpc>
              <a:buFont typeface="Arial" panose="020B0604020202020204" pitchFamily="34" charset="0"/>
              <a:buChar char="•"/>
            </a:pPr>
            <a:r>
              <a:rPr lang="en-US" sz="2400">
                <a:latin typeface="DM Sans"/>
              </a:rPr>
              <a:t>These columns are not included in the current analysis. </a:t>
            </a:r>
          </a:p>
        </p:txBody>
      </p:sp>
    </p:spTree>
    <p:extLst>
      <p:ext uri="{BB962C8B-B14F-4D97-AF65-F5344CB8AC3E}">
        <p14:creationId xmlns:p14="http://schemas.microsoft.com/office/powerpoint/2010/main" val="256610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C25D5-C2EB-EAC4-C22D-C5ECD2F00497}"/>
              </a:ext>
            </a:extLst>
          </p:cNvPr>
          <p:cNvSpPr/>
          <p:nvPr/>
        </p:nvSpPr>
        <p:spPr>
          <a:xfrm>
            <a:off x="0" y="0"/>
            <a:ext cx="18288000" cy="8763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a:latin typeface="DM Sans Bold" charset="0"/>
              </a:rPr>
              <a:t>DATA CLEANING</a:t>
            </a:r>
            <a:endParaRPr lang="en-IN" sz="5400">
              <a:latin typeface="DM Sans Bold" charset="0"/>
            </a:endParaRPr>
          </a:p>
        </p:txBody>
      </p:sp>
      <p:sp>
        <p:nvSpPr>
          <p:cNvPr id="12" name="TextBox 11">
            <a:extLst>
              <a:ext uri="{FF2B5EF4-FFF2-40B4-BE49-F238E27FC236}">
                <a16:creationId xmlns:a16="http://schemas.microsoft.com/office/drawing/2014/main" id="{467C2170-5CA8-B170-43CB-5B5960DE7571}"/>
              </a:ext>
            </a:extLst>
          </p:cNvPr>
          <p:cNvSpPr txBox="1"/>
          <p:nvPr/>
        </p:nvSpPr>
        <p:spPr>
          <a:xfrm>
            <a:off x="609600" y="1074308"/>
            <a:ext cx="5029200" cy="6964792"/>
          </a:xfrm>
          <a:prstGeom prst="rect">
            <a:avLst/>
          </a:prstGeom>
          <a:solidFill>
            <a:srgbClr val="D9D9D9"/>
          </a:solidFill>
        </p:spPr>
        <p:txBody>
          <a:bodyPr wrap="square" lIns="0" tIns="0" rIns="0" bIns="0" rtlCol="0" anchor="ctr">
            <a:spAutoFit/>
          </a:bodyPr>
          <a:lstStyle/>
          <a:p>
            <a:pPr marL="342900" indent="-342900">
              <a:lnSpc>
                <a:spcPts val="3850"/>
              </a:lnSpc>
              <a:buFont typeface="Arial" panose="020B0604020202020204" pitchFamily="34" charset="0"/>
              <a:buChar char="•"/>
            </a:pPr>
            <a:r>
              <a:rPr lang="en-US" sz="2400">
                <a:latin typeface="DM Sans"/>
              </a:rPr>
              <a:t>The following columns are not included in the analysis. </a:t>
            </a:r>
          </a:p>
          <a:p>
            <a:pPr marL="342900" indent="-342900">
              <a:lnSpc>
                <a:spcPts val="3850"/>
              </a:lnSpc>
              <a:buFont typeface="Arial" panose="020B0604020202020204" pitchFamily="34" charset="0"/>
              <a:buChar char="•"/>
            </a:pPr>
            <a:r>
              <a:rPr lang="en-US" sz="2400">
                <a:latin typeface="DM Sans"/>
              </a:rPr>
              <a:t>Few of the columns contained very insignificant number of NA values</a:t>
            </a:r>
          </a:p>
          <a:p>
            <a:pPr marL="342900" indent="-342900">
              <a:lnSpc>
                <a:spcPts val="3850"/>
              </a:lnSpc>
              <a:buFont typeface="Arial" panose="020B0604020202020204" pitchFamily="34" charset="0"/>
              <a:buChar char="•"/>
            </a:pPr>
            <a:r>
              <a:rPr lang="en-US" sz="2400">
                <a:latin typeface="DM Sans"/>
              </a:rPr>
              <a:t>On the other hand, other columns contain unstructured text. To keep the analysis simple, we have not included this column in our analysis. </a:t>
            </a:r>
          </a:p>
          <a:p>
            <a:pPr marL="342900" indent="-342900">
              <a:lnSpc>
                <a:spcPts val="3850"/>
              </a:lnSpc>
              <a:buFont typeface="Arial" panose="020B0604020202020204" pitchFamily="34" charset="0"/>
              <a:buChar char="•"/>
            </a:pPr>
            <a:r>
              <a:rPr lang="en-US" sz="2400">
                <a:latin typeface="DM Sans"/>
              </a:rPr>
              <a:t>There are four columns which contains only single value which were also not included in the current analysis</a:t>
            </a:r>
          </a:p>
        </p:txBody>
      </p:sp>
      <p:pic>
        <p:nvPicPr>
          <p:cNvPr id="2" name="Picture 1">
            <a:extLst>
              <a:ext uri="{FF2B5EF4-FFF2-40B4-BE49-F238E27FC236}">
                <a16:creationId xmlns:a16="http://schemas.microsoft.com/office/drawing/2014/main" id="{F7E944EB-9C6A-B2F4-9D92-E436A42A3B11}"/>
              </a:ext>
            </a:extLst>
          </p:cNvPr>
          <p:cNvPicPr>
            <a:picLocks noChangeAspect="1"/>
          </p:cNvPicPr>
          <p:nvPr/>
        </p:nvPicPr>
        <p:blipFill>
          <a:blip r:embed="rId2"/>
          <a:stretch>
            <a:fillRect/>
          </a:stretch>
        </p:blipFill>
        <p:spPr>
          <a:xfrm>
            <a:off x="5841256" y="1104900"/>
            <a:ext cx="12218144" cy="4305300"/>
          </a:xfrm>
          <a:prstGeom prst="rect">
            <a:avLst/>
          </a:prstGeom>
          <a:ln w="38100">
            <a:solidFill>
              <a:schemeClr val="tx1"/>
            </a:solidFill>
          </a:ln>
        </p:spPr>
      </p:pic>
    </p:spTree>
    <p:extLst>
      <p:ext uri="{BB962C8B-B14F-4D97-AF65-F5344CB8AC3E}">
        <p14:creationId xmlns:p14="http://schemas.microsoft.com/office/powerpoint/2010/main" val="2197911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5" name="TextBox 5"/>
          <p:cNvSpPr txBox="1"/>
          <p:nvPr/>
        </p:nvSpPr>
        <p:spPr>
          <a:xfrm>
            <a:off x="1790700" y="5685516"/>
            <a:ext cx="14706599" cy="2963184"/>
          </a:xfrm>
          <a:prstGeom prst="roundRect">
            <a:avLst>
              <a:gd name="adj" fmla="val 50000"/>
            </a:avLst>
          </a:prstGeom>
          <a:solidFill>
            <a:srgbClr val="8CA9AD"/>
          </a:solidFill>
        </p:spPr>
        <p:txBody>
          <a:bodyPr wrap="square" lIns="0" tIns="0" rIns="0" bIns="0" rtlCol="0" anchor="t">
            <a:spAutoFit/>
          </a:bodyPr>
          <a:lstStyle/>
          <a:p>
            <a:pPr algn="ctr">
              <a:lnSpc>
                <a:spcPts val="4070"/>
              </a:lnSpc>
            </a:pPr>
            <a:r>
              <a:rPr lang="en-US" sz="3700">
                <a:solidFill>
                  <a:schemeClr val="bg1"/>
                </a:solidFill>
                <a:latin typeface="DM Sans"/>
              </a:rPr>
              <a:t>The objective of this section is to convert data into suitable formats as needed and perform accurate manipulation of strings and dates to facilitate effective data analysis and processing</a:t>
            </a:r>
          </a:p>
        </p:txBody>
      </p:sp>
      <p:sp>
        <p:nvSpPr>
          <p:cNvPr id="6" name="Rectangle 5">
            <a:extLst>
              <a:ext uri="{FF2B5EF4-FFF2-40B4-BE49-F238E27FC236}">
                <a16:creationId xmlns:a16="http://schemas.microsoft.com/office/drawing/2014/main" id="{6988FE21-0814-076F-1C3D-AF14E7F35F15}"/>
              </a:ext>
            </a:extLst>
          </p:cNvPr>
          <p:cNvSpPr/>
          <p:nvPr/>
        </p:nvSpPr>
        <p:spPr>
          <a:xfrm>
            <a:off x="2933700" y="1638300"/>
            <a:ext cx="12420600" cy="2438400"/>
          </a:xfrm>
          <a:prstGeom prst="rect">
            <a:avLst/>
          </a:prstGeom>
          <a:solidFill>
            <a:srgbClr val="8CA9AD"/>
          </a:solidFill>
          <a:ln>
            <a:solidFill>
              <a:srgbClr val="8CA9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a:latin typeface="DM Sans Bold" charset="0"/>
              </a:rPr>
              <a:t>DATA MANIPULATION</a:t>
            </a:r>
          </a:p>
        </p:txBody>
      </p:sp>
    </p:spTree>
    <p:extLst>
      <p:ext uri="{BB962C8B-B14F-4D97-AF65-F5344CB8AC3E}">
        <p14:creationId xmlns:p14="http://schemas.microsoft.com/office/powerpoint/2010/main" val="224459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ae3ea98-04f4-4c2f-bfc9-3df48ddd759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11997B9F764C44BD7CE43BA8807298" ma:contentTypeVersion="14" ma:contentTypeDescription="Create a new document." ma:contentTypeScope="" ma:versionID="c006b77ee956af6725e1a7df95e13c1b">
  <xsd:schema xmlns:xsd="http://www.w3.org/2001/XMLSchema" xmlns:xs="http://www.w3.org/2001/XMLSchema" xmlns:p="http://schemas.microsoft.com/office/2006/metadata/properties" xmlns:ns3="8ae3ea98-04f4-4c2f-bfc9-3df48ddd7597" xmlns:ns4="9321fb5e-1fc7-4c5d-a9ed-5d52868bdfd2" targetNamespace="http://schemas.microsoft.com/office/2006/metadata/properties" ma:root="true" ma:fieldsID="ea0550381d1c9d2d669997ae73ea6037" ns3:_="" ns4:_="">
    <xsd:import namespace="8ae3ea98-04f4-4c2f-bfc9-3df48ddd7597"/>
    <xsd:import namespace="9321fb5e-1fc7-4c5d-a9ed-5d52868bdfd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3ea98-04f4-4c2f-bfc9-3df48ddd75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21fb5e-1fc7-4c5d-a9ed-5d52868bdf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D7A5A0-C3B6-45D3-AC25-56B6113A846A}">
  <ds:schemaRefs>
    <ds:schemaRef ds:uri="http://schemas.microsoft.com/sharepoint/v3/contenttype/forms"/>
  </ds:schemaRefs>
</ds:datastoreItem>
</file>

<file path=customXml/itemProps2.xml><?xml version="1.0" encoding="utf-8"?>
<ds:datastoreItem xmlns:ds="http://schemas.openxmlformats.org/officeDocument/2006/customXml" ds:itemID="{7AC4DB02-7E8D-42B3-B8C2-BA329DABADB1}">
  <ds:schemaRefs>
    <ds:schemaRef ds:uri="http://purl.org/dc/elements/1.1/"/>
    <ds:schemaRef ds:uri="8ae3ea98-04f4-4c2f-bfc9-3df48ddd7597"/>
    <ds:schemaRef ds:uri="http://schemas.microsoft.com/office/2006/documentManagement/types"/>
    <ds:schemaRef ds:uri="http://purl.org/dc/terms/"/>
    <ds:schemaRef ds:uri="http://purl.org/dc/dcmitype/"/>
    <ds:schemaRef ds:uri="9321fb5e-1fc7-4c5d-a9ed-5d52868bdfd2"/>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B73D1FD8-AC5D-432C-9BC1-33068E745437}">
  <ds:schemaRefs>
    <ds:schemaRef ds:uri="8ae3ea98-04f4-4c2f-bfc9-3df48ddd7597"/>
    <ds:schemaRef ds:uri="9321fb5e-1fc7-4c5d-a9ed-5d52868bdf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1221</Words>
  <Application>Microsoft Office PowerPoint</Application>
  <PresentationFormat>Custom</PresentationFormat>
  <Paragraphs>182</Paragraphs>
  <Slides>35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Calibri</vt:lpstr>
      <vt:lpstr>Arial</vt:lpstr>
      <vt:lpstr>DM Sans Italics</vt:lpstr>
      <vt:lpstr>DM Sans Bold</vt:lpstr>
      <vt:lpstr>freight-text-pro</vt:lpstr>
      <vt:lpstr>DM Sans</vt:lpstr>
      <vt:lpstr>Canva Sans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WS-10</dc:creator>
  <cp:lastModifiedBy>Deepak Kumar Mohanta</cp:lastModifiedBy>
  <cp:revision>2</cp:revision>
  <dcterms:created xsi:type="dcterms:W3CDTF">2006-08-16T00:00:00Z</dcterms:created>
  <dcterms:modified xsi:type="dcterms:W3CDTF">2023-10-07T19:33:32Z</dcterms:modified>
  <dc:identifier>DAFwUG66whM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0x0101008311997B9F764C44BD7CE43BA8807298</vt:lpwstr>
  </property>
</Properties>
</file>